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91" r:id="rId2"/>
    <p:sldId id="302" r:id="rId3"/>
    <p:sldId id="303" r:id="rId4"/>
    <p:sldId id="304" r:id="rId5"/>
    <p:sldId id="305" r:id="rId6"/>
    <p:sldId id="306" r:id="rId7"/>
    <p:sldId id="308" r:id="rId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C1"/>
    <a:srgbClr val="FBABE8"/>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71" autoAdjust="0"/>
    <p:restoredTop sz="84505" autoAdjust="0"/>
  </p:normalViewPr>
  <p:slideViewPr>
    <p:cSldViewPr snapToGrid="0">
      <p:cViewPr varScale="1">
        <p:scale>
          <a:sx n="93" d="100"/>
          <a:sy n="93" d="100"/>
        </p:scale>
        <p:origin x="1362" y="84"/>
      </p:cViewPr>
      <p:guideLst>
        <p:guide orient="horz" pos="2160"/>
        <p:guide pos="3840"/>
      </p:guideLst>
    </p:cSldViewPr>
  </p:slideViewPr>
  <p:notesTextViewPr>
    <p:cViewPr>
      <p:scale>
        <a:sx n="1" d="1"/>
        <a:sy n="1" d="1"/>
      </p:scale>
      <p:origin x="0" y="0"/>
    </p:cViewPr>
  </p:notesTextViewPr>
  <p:sorterViewPr>
    <p:cViewPr>
      <p:scale>
        <a:sx n="100" d="100"/>
        <a:sy n="100" d="100"/>
      </p:scale>
      <p:origin x="0" y="-82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954A81-A3BB-482D-B005-8415CEB4D13E}" type="datetimeFigureOut">
              <a:rPr lang="zh-TW" altLang="en-US" smtClean="0"/>
              <a:pPr/>
              <a:t>2019/8/23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5155CC-2110-484F-8737-0B4FCCD3B8BC}" type="slidenum">
              <a:rPr lang="zh-TW" altLang="en-US" smtClean="0"/>
              <a:pPr/>
              <a:t>‹#›</a:t>
            </a:fld>
            <a:endParaRPr lang="zh-TW" altLang="en-US"/>
          </a:p>
        </p:txBody>
      </p:sp>
    </p:spTree>
    <p:extLst>
      <p:ext uri="{BB962C8B-B14F-4D97-AF65-F5344CB8AC3E}">
        <p14:creationId xmlns:p14="http://schemas.microsoft.com/office/powerpoint/2010/main" val="760721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B5DD2EF-1E3A-49A5-9626-5FA57D290C3B}" type="slidenum">
              <a:rPr lang="zh-TW" altLang="en-US" smtClean="0"/>
              <a:pPr/>
              <a:t>1</a:t>
            </a:fld>
            <a:endParaRPr lang="zh-TW" altLang="en-US"/>
          </a:p>
        </p:txBody>
      </p:sp>
    </p:spTree>
    <p:extLst>
      <p:ext uri="{BB962C8B-B14F-4D97-AF65-F5344CB8AC3E}">
        <p14:creationId xmlns:p14="http://schemas.microsoft.com/office/powerpoint/2010/main" val="320274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b="1" kern="1200" dirty="0">
                <a:solidFill>
                  <a:schemeClr val="tx1"/>
                </a:solidFill>
                <a:effectLst/>
                <a:latin typeface="+mn-lt"/>
                <a:ea typeface="+mn-ea"/>
                <a:cs typeface="+mn-cs"/>
              </a:rPr>
              <a:t>先導計畫緣起</a:t>
            </a:r>
            <a:endParaRPr lang="zh-TW" altLang="zh-TW" sz="1200" kern="1200" dirty="0">
              <a:solidFill>
                <a:schemeClr val="tx1"/>
              </a:solidFill>
              <a:effectLst/>
              <a:latin typeface="+mn-lt"/>
              <a:ea typeface="+mn-ea"/>
              <a:cs typeface="+mn-cs"/>
            </a:endParaRPr>
          </a:p>
          <a:p>
            <a:r>
              <a:rPr lang="zh-TW" altLang="zh-TW" sz="1200" kern="1200" dirty="0">
                <a:solidFill>
                  <a:schemeClr val="tx1"/>
                </a:solidFill>
                <a:effectLst/>
                <a:latin typeface="+mn-lt"/>
                <a:ea typeface="+mn-ea"/>
                <a:cs typeface="+mn-cs"/>
              </a:rPr>
              <a:t>十二年國教課綱即將於</a:t>
            </a:r>
            <a:r>
              <a:rPr lang="en-US" altLang="zh-TW" sz="1200" kern="1200" dirty="0">
                <a:solidFill>
                  <a:schemeClr val="tx1"/>
                </a:solidFill>
                <a:effectLst/>
                <a:latin typeface="+mn-lt"/>
                <a:ea typeface="+mn-ea"/>
                <a:cs typeface="+mn-cs"/>
              </a:rPr>
              <a:t>108</a:t>
            </a:r>
            <a:r>
              <a:rPr lang="zh-TW" altLang="zh-TW" sz="1200" kern="1200" dirty="0">
                <a:solidFill>
                  <a:schemeClr val="tx1"/>
                </a:solidFill>
                <a:effectLst/>
                <a:latin typeface="+mn-lt"/>
                <a:ea typeface="+mn-ea"/>
                <a:cs typeface="+mn-cs"/>
              </a:rPr>
              <a:t>年度啓動，鑑於新課綱中藴涵比以往更豐富的生命教育元素，包括哲學思考、人學探索、價值思辨、終極關懷及靈性修養等五大學習重點。如何因應新的變革，使十二年國教總綱中的核心素養得以在生命教育的落實中得到具體實踐；同時透過校園文化的翻轉，引導學生之生命主體在優質的校園環境中適性開展，此乃國教署未來推動新課綱與生命教育之重要方向。</a:t>
            </a:r>
          </a:p>
          <a:p>
            <a:r>
              <a:rPr lang="zh-TW" altLang="zh-TW" sz="1200" kern="1200" dirty="0">
                <a:solidFill>
                  <a:schemeClr val="tx1"/>
                </a:solidFill>
                <a:effectLst/>
                <a:latin typeface="+mn-lt"/>
                <a:ea typeface="+mn-ea"/>
                <a:cs typeface="+mn-cs"/>
              </a:rPr>
              <a:t>據此，生命教育在國民教育及學前教育之理想發展藍圖應有如下之規劃：</a:t>
            </a:r>
          </a:p>
          <a:p>
            <a:endParaRPr lang="zh-TW" altLang="en-US" dirty="0"/>
          </a:p>
        </p:txBody>
      </p:sp>
      <p:sp>
        <p:nvSpPr>
          <p:cNvPr id="4" name="投影片編號版面配置區 3"/>
          <p:cNvSpPr>
            <a:spLocks noGrp="1"/>
          </p:cNvSpPr>
          <p:nvPr>
            <p:ph type="sldNum" sz="quarter" idx="10"/>
          </p:nvPr>
        </p:nvSpPr>
        <p:spPr/>
        <p:txBody>
          <a:bodyPr/>
          <a:lstStyle/>
          <a:p>
            <a:fld id="{895155CC-2110-484F-8737-0B4FCCD3B8BC}" type="slidenum">
              <a:rPr lang="zh-TW" altLang="en-US" smtClean="0"/>
              <a:pPr/>
              <a:t>4</a:t>
            </a:fld>
            <a:endParaRPr lang="zh-TW" altLang="en-US"/>
          </a:p>
        </p:txBody>
      </p:sp>
    </p:spTree>
    <p:extLst>
      <p:ext uri="{BB962C8B-B14F-4D97-AF65-F5344CB8AC3E}">
        <p14:creationId xmlns:p14="http://schemas.microsoft.com/office/powerpoint/2010/main" val="282562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260523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3148746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60335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4189745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274988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43121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3511095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1372654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316948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3650213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27B6C8A-F81B-4C7A-A318-5796A18C9B3D}" type="datetimeFigureOut">
              <a:rPr lang="zh-TW" altLang="en-US" smtClean="0"/>
              <a:pPr/>
              <a:t>2019/8/23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3649802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B6C8A-F81B-4C7A-A318-5796A18C9B3D}" type="datetimeFigureOut">
              <a:rPr lang="zh-TW" altLang="en-US" smtClean="0"/>
              <a:pPr/>
              <a:t>2019/8/23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D3D8-3331-4427-8D7A-0249BE4FAC8C}" type="slidenum">
              <a:rPr lang="zh-TW" altLang="en-US" smtClean="0"/>
              <a:pPr/>
              <a:t>‹#›</a:t>
            </a:fld>
            <a:endParaRPr lang="zh-TW" altLang="en-US"/>
          </a:p>
        </p:txBody>
      </p:sp>
    </p:spTree>
    <p:extLst>
      <p:ext uri="{BB962C8B-B14F-4D97-AF65-F5344CB8AC3E}">
        <p14:creationId xmlns:p14="http://schemas.microsoft.com/office/powerpoint/2010/main" val="1795582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8981979" y="160338"/>
            <a:ext cx="3209925" cy="1428750"/>
          </a:xfrm>
          <a:prstGeom prst="rect">
            <a:avLst/>
          </a:prstGeom>
        </p:spPr>
      </p:pic>
      <p:sp>
        <p:nvSpPr>
          <p:cNvPr id="2" name="標題 1"/>
          <p:cNvSpPr>
            <a:spLocks noGrp="1"/>
          </p:cNvSpPr>
          <p:nvPr>
            <p:ph type="ctrTitle"/>
          </p:nvPr>
        </p:nvSpPr>
        <p:spPr>
          <a:xfrm>
            <a:off x="-1978643" y="380315"/>
            <a:ext cx="14957662" cy="2387600"/>
          </a:xfrm>
        </p:spPr>
        <p:txBody>
          <a:bodyPr>
            <a:normAutofit fontScale="90000"/>
          </a:bodyPr>
          <a:lstStyle/>
          <a:p>
            <a:br>
              <a:rPr lang="en-US" altLang="zh-TW" sz="6700" dirty="0">
                <a:latin typeface="文鼎粗標準宋體" panose="020B0602010101010101" pitchFamily="34" charset="-120"/>
                <a:ea typeface="文鼎粗標準宋體" panose="020B0602010101010101" pitchFamily="34" charset="-120"/>
              </a:rPr>
            </a:br>
            <a:r>
              <a:rPr lang="zh-TW" altLang="zh-TW" dirty="0">
                <a:latin typeface="文鼎粗標準宋體" panose="020B0602010101010101" pitchFamily="34" charset="-120"/>
                <a:ea typeface="文鼎粗標準宋體" panose="020B0602010101010101" pitchFamily="34" charset="-120"/>
              </a:rPr>
              <a:t>國教署生命教育專案辦公室</a:t>
            </a:r>
            <a:br>
              <a:rPr lang="en-US" altLang="zh-TW" sz="5400" dirty="0">
                <a:latin typeface="文鼎粗標準宋體" panose="020B0602010101010101" pitchFamily="34" charset="-120"/>
                <a:ea typeface="文鼎粗標準宋體" panose="020B0602010101010101" pitchFamily="34" charset="-120"/>
              </a:rPr>
            </a:br>
            <a:r>
              <a:rPr lang="zh-TW" altLang="en-US" sz="4400" dirty="0">
                <a:latin typeface="文鼎粗標準宋體" panose="020B0602010101010101" pitchFamily="34" charset="-120"/>
                <a:ea typeface="文鼎粗標準宋體" panose="020B0602010101010101" pitchFamily="34" charset="-120"/>
              </a:rPr>
              <a:t>      </a:t>
            </a:r>
            <a:r>
              <a:rPr lang="zh-TW" altLang="zh-TW" sz="4400" dirty="0">
                <a:latin typeface="文鼎粗標準宋體" panose="020B0602010101010101" pitchFamily="34" charset="-120"/>
                <a:ea typeface="文鼎粗標準宋體" panose="020B0602010101010101" pitchFamily="34" charset="-120"/>
              </a:rPr>
              <a:t>（</a:t>
            </a:r>
            <a:r>
              <a:rPr lang="en-US" altLang="zh-TW" sz="4400" dirty="0">
                <a:latin typeface="文鼎粗標準宋體" panose="020B0602010101010101" pitchFamily="34" charset="-120"/>
                <a:ea typeface="文鼎粗標準宋體" panose="020B0602010101010101" pitchFamily="34" charset="-120"/>
              </a:rPr>
              <a:t>Life Education Project Office</a:t>
            </a:r>
            <a:r>
              <a:rPr lang="zh-TW" altLang="zh-TW" sz="4400" dirty="0">
                <a:latin typeface="文鼎粗標準宋體" panose="020B0602010101010101" pitchFamily="34" charset="-120"/>
                <a:ea typeface="文鼎粗標準宋體" panose="020B0602010101010101" pitchFamily="34" charset="-120"/>
              </a:rPr>
              <a:t>，</a:t>
            </a:r>
            <a:r>
              <a:rPr lang="en-US" altLang="zh-TW" sz="4400" dirty="0">
                <a:latin typeface="文鼎粗標準宋體" panose="020B0602010101010101" pitchFamily="34" charset="-120"/>
                <a:ea typeface="文鼎粗標準宋體" panose="020B0602010101010101" pitchFamily="34" charset="-120"/>
              </a:rPr>
              <a:t>LEPO</a:t>
            </a:r>
            <a:r>
              <a:rPr lang="zh-TW" altLang="zh-TW" sz="4400" dirty="0">
                <a:latin typeface="文鼎粗標準宋體" panose="020B0602010101010101" pitchFamily="34" charset="-120"/>
                <a:ea typeface="文鼎粗標準宋體" panose="020B0602010101010101" pitchFamily="34" charset="-120"/>
              </a:rPr>
              <a:t>）</a:t>
            </a:r>
            <a:br>
              <a:rPr lang="en-US" altLang="zh-TW" dirty="0">
                <a:latin typeface="文鼎粗標準宋體" panose="020B0602010101010101" pitchFamily="34" charset="-120"/>
                <a:ea typeface="文鼎粗標準宋體" panose="020B0602010101010101" pitchFamily="34" charset="-120"/>
              </a:rPr>
            </a:br>
            <a:endParaRPr lang="zh-TW" altLang="en-US" dirty="0">
              <a:latin typeface="文鼎粗標準宋體" panose="020B0602010101010101" pitchFamily="34" charset="-120"/>
              <a:ea typeface="文鼎粗標準宋體" panose="020B0602010101010101" pitchFamily="34" charset="-120"/>
            </a:endParaRPr>
          </a:p>
        </p:txBody>
      </p:sp>
      <p:sp>
        <p:nvSpPr>
          <p:cNvPr id="3" name="副標題 2"/>
          <p:cNvSpPr>
            <a:spLocks noGrp="1"/>
          </p:cNvSpPr>
          <p:nvPr>
            <p:ph type="subTitle" idx="1"/>
          </p:nvPr>
        </p:nvSpPr>
        <p:spPr>
          <a:xfrm>
            <a:off x="433531" y="2070565"/>
            <a:ext cx="10173507" cy="3440544"/>
          </a:xfrm>
        </p:spPr>
        <p:txBody>
          <a:bodyPr>
            <a:noAutofit/>
          </a:bodyPr>
          <a:lstStyle/>
          <a:p>
            <a:pPr algn="l"/>
            <a:r>
              <a:rPr lang="zh-TW" altLang="en-US" sz="3200" dirty="0">
                <a:latin typeface="文鼎粗標準宋體" panose="020B0602010101010101" pitchFamily="34" charset="-120"/>
                <a:ea typeface="文鼎粗標準宋體" panose="020B0602010101010101" pitchFamily="34" charset="-120"/>
              </a:rPr>
              <a:t>地址：</a:t>
            </a:r>
            <a:r>
              <a:rPr lang="en-US" altLang="zh-TW" sz="3200" dirty="0">
                <a:latin typeface="文鼎粗標準宋體" panose="020B0602010101010101" pitchFamily="34" charset="-120"/>
                <a:ea typeface="文鼎粗標準宋體" panose="020B0602010101010101" pitchFamily="34" charset="-120"/>
              </a:rPr>
              <a:t>26542</a:t>
            </a:r>
            <a:r>
              <a:rPr lang="zh-TW" altLang="en-US" sz="3200" dirty="0">
                <a:latin typeface="文鼎粗標準宋體" panose="020B0602010101010101" pitchFamily="34" charset="-120"/>
                <a:ea typeface="文鼎粗標準宋體" panose="020B0602010101010101" pitchFamily="34" charset="-120"/>
              </a:rPr>
              <a:t>宜蘭縣羅東鎮公正路</a:t>
            </a:r>
            <a:r>
              <a:rPr lang="en-US" altLang="zh-TW" sz="3200" dirty="0">
                <a:latin typeface="文鼎粗標準宋體" panose="020B0602010101010101" pitchFamily="34" charset="-120"/>
                <a:ea typeface="文鼎粗標準宋體" panose="020B0602010101010101" pitchFamily="34" charset="-120"/>
              </a:rPr>
              <a:t>324</a:t>
            </a:r>
            <a:r>
              <a:rPr lang="zh-TW" altLang="en-US" sz="3200" dirty="0">
                <a:latin typeface="文鼎粗標準宋體" panose="020B0602010101010101" pitchFamily="34" charset="-120"/>
                <a:ea typeface="文鼎粗標準宋體" panose="020B0602010101010101" pitchFamily="34" charset="-120"/>
              </a:rPr>
              <a:t>號　</a:t>
            </a:r>
          </a:p>
          <a:p>
            <a:pPr algn="l"/>
            <a:r>
              <a:rPr lang="zh-TW" altLang="en-US" sz="3200" dirty="0">
                <a:latin typeface="文鼎粗標準宋體" panose="020B0602010101010101" pitchFamily="34" charset="-120"/>
                <a:ea typeface="文鼎粗標準宋體" panose="020B0602010101010101" pitchFamily="34" charset="-120"/>
              </a:rPr>
              <a:t>電話：</a:t>
            </a:r>
            <a:r>
              <a:rPr lang="en-US" altLang="zh-TW" sz="3200" dirty="0">
                <a:latin typeface="文鼎粗標準宋體" panose="020B0602010101010101" pitchFamily="34" charset="-120"/>
                <a:ea typeface="文鼎粗標準宋體" panose="020B0602010101010101" pitchFamily="34" charset="-120"/>
              </a:rPr>
              <a:t>(03)954-0381</a:t>
            </a:r>
            <a:r>
              <a:rPr lang="zh-TW" altLang="en-US" sz="3200" dirty="0">
                <a:latin typeface="文鼎粗標準宋體" panose="020B0602010101010101" pitchFamily="34" charset="-120"/>
                <a:ea typeface="文鼎粗標準宋體" panose="020B0602010101010101" pitchFamily="34" charset="-120"/>
              </a:rPr>
              <a:t> </a:t>
            </a:r>
            <a:r>
              <a:rPr lang="en-US" altLang="zh-TW" sz="3200" dirty="0">
                <a:latin typeface="文鼎粗標準宋體" panose="020B0602010101010101" pitchFamily="34" charset="-120"/>
                <a:ea typeface="文鼎粗標準宋體" panose="020B0602010101010101" pitchFamily="34" charset="-120"/>
              </a:rPr>
              <a:t>/ (03)957-6903</a:t>
            </a:r>
            <a:r>
              <a:rPr lang="zh-TW" altLang="en-US" sz="3200" dirty="0">
                <a:latin typeface="文鼎粗標準宋體" panose="020B0602010101010101" pitchFamily="34" charset="-120"/>
                <a:ea typeface="文鼎粗標準宋體" panose="020B0602010101010101" pitchFamily="34" charset="-120"/>
              </a:rPr>
              <a:t>　</a:t>
            </a:r>
            <a:endParaRPr lang="en-US" altLang="zh-TW" sz="3200" dirty="0">
              <a:latin typeface="文鼎粗標準宋體" panose="020B0602010101010101" pitchFamily="34" charset="-120"/>
              <a:ea typeface="文鼎粗標準宋體" panose="020B0602010101010101" pitchFamily="34" charset="-120"/>
            </a:endParaRPr>
          </a:p>
          <a:p>
            <a:pPr algn="l"/>
            <a:r>
              <a:rPr lang="zh-TW" altLang="en-US" sz="3200" dirty="0">
                <a:latin typeface="文鼎粗標準宋體" panose="020B0602010101010101" pitchFamily="34" charset="-120"/>
                <a:ea typeface="文鼎粗標準宋體" panose="020B0602010101010101" pitchFamily="34" charset="-120"/>
              </a:rPr>
              <a:t>信箱：</a:t>
            </a:r>
            <a:r>
              <a:rPr lang="en-US" altLang="zh-TW" sz="3200" dirty="0">
                <a:latin typeface="文鼎粗標準宋體" panose="020B0602010101010101" pitchFamily="34" charset="-120"/>
                <a:ea typeface="文鼎粗標準宋體" panose="020B0602010101010101" pitchFamily="34" charset="-120"/>
              </a:rPr>
              <a:t>lepooffice@gmail.com</a:t>
            </a:r>
          </a:p>
          <a:p>
            <a:pPr algn="l"/>
            <a:r>
              <a:rPr lang="zh-TW" altLang="en-US" sz="3200" dirty="0">
                <a:latin typeface="文鼎粗標準宋體" panose="020B0602010101010101" pitchFamily="34" charset="-120"/>
                <a:ea typeface="文鼎粗標準宋體" panose="020B0602010101010101" pitchFamily="34" charset="-120"/>
              </a:rPr>
              <a:t>主持人：王榮麟教授</a:t>
            </a:r>
          </a:p>
          <a:p>
            <a:pPr algn="l"/>
            <a:r>
              <a:rPr lang="zh-TW" altLang="en-US" sz="3200" dirty="0">
                <a:latin typeface="文鼎粗標準宋體" panose="020B0602010101010101" pitchFamily="34" charset="-120"/>
                <a:ea typeface="文鼎粗標準宋體" panose="020B0602010101010101" pitchFamily="34" charset="-120"/>
              </a:rPr>
              <a:t>協同研究：胡敏華老師 </a:t>
            </a:r>
            <a:r>
              <a:rPr lang="en-US" altLang="zh-TW" sz="3200" dirty="0">
                <a:latin typeface="文鼎粗標準宋體" panose="020B0602010101010101" pitchFamily="34" charset="-120"/>
                <a:ea typeface="文鼎粗標準宋體" panose="020B0602010101010101" pitchFamily="34" charset="-120"/>
              </a:rPr>
              <a:t>03-9567645</a:t>
            </a:r>
            <a:r>
              <a:rPr lang="en-US" altLang="zh-TW" sz="3200" b="1" dirty="0">
                <a:latin typeface="文鼎粗標準宋體" panose="020B0602010101010101" pitchFamily="34" charset="-120"/>
                <a:ea typeface="文鼎粗標準宋體" panose="020B0602010101010101" pitchFamily="34" charset="-120"/>
              </a:rPr>
              <a:t>#411 </a:t>
            </a:r>
            <a:endParaRPr lang="en-US" altLang="zh-TW" sz="3200" dirty="0">
              <a:latin typeface="文鼎粗標準宋體" panose="020B0602010101010101" pitchFamily="34" charset="-120"/>
              <a:ea typeface="文鼎粗標準宋體" panose="020B0602010101010101" pitchFamily="34" charset="-120"/>
            </a:endParaRPr>
          </a:p>
          <a:p>
            <a:pPr algn="l"/>
            <a:r>
              <a:rPr lang="zh-TW" altLang="en-US" sz="3200" dirty="0">
                <a:latin typeface="文鼎粗標準宋體" panose="020B0602010101010101" pitchFamily="34" charset="-120"/>
                <a:ea typeface="文鼎粗標準宋體" panose="020B0602010101010101" pitchFamily="34" charset="-120"/>
              </a:rPr>
              <a:t>助理：盧怡欣 </a:t>
            </a:r>
            <a:r>
              <a:rPr lang="en-US" altLang="zh-TW" sz="2500" dirty="0">
                <a:latin typeface="文鼎粗標準宋體" panose="020B0602010101010101" pitchFamily="34" charset="-120"/>
                <a:ea typeface="文鼎粗標準宋體" panose="020B0602010101010101" pitchFamily="34" charset="-120"/>
              </a:rPr>
              <a:t>(</a:t>
            </a:r>
            <a:r>
              <a:rPr lang="zh-TW" altLang="en-US" sz="2500" dirty="0">
                <a:latin typeface="文鼎粗標準宋體" panose="020B0602010101010101" pitchFamily="34" charset="-120"/>
                <a:ea typeface="文鼎粗標準宋體" panose="020B0602010101010101" pitchFamily="34" charset="-120"/>
              </a:rPr>
              <a:t>各縣市研習、典範學校聯絡窗口</a:t>
            </a:r>
            <a:r>
              <a:rPr lang="en-US" altLang="zh-TW" sz="2500" dirty="0">
                <a:latin typeface="文鼎粗標準宋體" panose="020B0602010101010101" pitchFamily="34" charset="-120"/>
                <a:ea typeface="文鼎粗標準宋體" panose="020B0602010101010101" pitchFamily="34" charset="-120"/>
              </a:rPr>
              <a:t>)</a:t>
            </a:r>
            <a:br>
              <a:rPr lang="en-US" altLang="zh-TW" sz="2500" dirty="0">
                <a:latin typeface="文鼎粗標準宋體" panose="020B0602010101010101" pitchFamily="34" charset="-120"/>
                <a:ea typeface="文鼎粗標準宋體" panose="020B0602010101010101" pitchFamily="34" charset="-120"/>
              </a:rPr>
            </a:br>
            <a:r>
              <a:rPr lang="zh-TW" altLang="en-US" sz="3200" dirty="0">
                <a:latin typeface="文鼎粗標準宋體" panose="020B0602010101010101" pitchFamily="34" charset="-120"/>
                <a:ea typeface="文鼎粗標準宋體" panose="020B0602010101010101" pitchFamily="34" charset="-120"/>
              </a:rPr>
              <a:t>            許佩雯 </a:t>
            </a:r>
            <a:r>
              <a:rPr lang="en-US" altLang="zh-TW" sz="2500" dirty="0">
                <a:latin typeface="文鼎粗標準宋體" panose="020B0602010101010101" pitchFamily="34" charset="-120"/>
                <a:ea typeface="文鼎粗標準宋體" panose="020B0602010101010101" pitchFamily="34" charset="-120"/>
              </a:rPr>
              <a:t>(</a:t>
            </a:r>
            <a:r>
              <a:rPr lang="zh-TW" altLang="en-US" sz="2500" dirty="0">
                <a:latin typeface="文鼎粗標準宋體" panose="020B0602010101010101" pitchFamily="34" charset="-120"/>
                <a:ea typeface="文鼎粗標準宋體" panose="020B0602010101010101" pitchFamily="34" charset="-120"/>
              </a:rPr>
              <a:t>智厙委員、儲備種子教師聯絡窗口</a:t>
            </a:r>
            <a:r>
              <a:rPr lang="en-US" altLang="zh-TW" sz="2500" dirty="0">
                <a:latin typeface="文鼎粗標準宋體" panose="020B0602010101010101" pitchFamily="34" charset="-120"/>
                <a:ea typeface="文鼎粗標準宋體" panose="020B0602010101010101" pitchFamily="34" charset="-120"/>
              </a:rPr>
              <a:t>)</a:t>
            </a:r>
            <a:br>
              <a:rPr lang="en-US" altLang="zh-TW" sz="2500" dirty="0">
                <a:latin typeface="文鼎粗標準宋體" panose="020B0602010101010101" pitchFamily="34" charset="-120"/>
                <a:ea typeface="文鼎粗標準宋體" panose="020B0602010101010101" pitchFamily="34" charset="-120"/>
              </a:rPr>
            </a:br>
            <a:endParaRPr lang="en-US" altLang="zh-TW" sz="2500" dirty="0">
              <a:latin typeface="文鼎粗標準宋體" panose="020B0602010101010101" pitchFamily="34" charset="-120"/>
              <a:ea typeface="文鼎粗標準宋體" panose="020B0602010101010101" pitchFamily="34" charset="-120"/>
            </a:endParaRPr>
          </a:p>
        </p:txBody>
      </p:sp>
      <p:sp>
        <p:nvSpPr>
          <p:cNvPr id="4" name="AutoShape 2" descr="data:image/png;base64,iVBORw0KGgoAAAANSUhEUgAAAIgAAACICAYAAAA8uqNSAAAHu0lEQVR4Xu2d0XbqOgxEy/9/dO9DKeskt8nWeGRDYM6rbFkebclO6IHb9/f391f+RYEDBW4BJGycKRBAwsepAgEkgASQMDCuQDrIuHYfMTOAfESaxzcZQMa1+4iZAeQj0jy+yQAyrt1HzCwDcrvdlgqivuCl+FR/+82Sf1WcfTzd/imeqh4BhJS827sTGECKwh8NqxL+O58SqPpLB/lRIB2kCDIBWHTzGPb2HcStSKpQ8r9PGI2nBKoAqOtRvGSn+Mk+6n+4g6gCdW9gdMNHcQSQv5UJIIOXULVACGiyU4GRfdR/AAkgp2y1AeK2aCJ8tZ0qki6ZszvMqvgCSFMHIYApoTR/dgEe3s2qf3L47A2o66sV/qwEHL3HofgJOJpf7XDpIOkg73kH2e9KrZjZHYM6nvoeaHa8b3fEBJDzQ0YtmACy++8/sysyHeTJgqeDpINsFJhd8fRUQB1hdnyz/b/9EeN2lAAy+bOY2YTP9h9AAshGgeqLold5kfWsAml7UUYVSPbuM56OHHoPQfMpYd0Akn5kJ32n30EoQLLTBigh5J8SRv7pvQIBRfHR/mk+2Uf9p4PclQ0gk+8gRDDZiXBKIPlPB9n+txXS43H3Gv00lxLi2qmlv7vd1Y/mBxB40/vqgFGCXXsACSCnDAWQALIWELelufO7L7HVCqq+KHPfq7j6zJpffsydFUDVbwCpKtU7LoAU9SRA00GKQs4aRglS35PkiKllqtxBuhNE4akJJH9qhe/H02MxrU/7UQF316P59osyVzAKkASl+WRXE+Lul/ajxkP7o/VofgARvzEpgABSOWK2v3mgVjxVtOqPOgCtR/PlDkJnOAVEgLn+qxs+GkfxuQl0OxDdiWj/tL9DXaof1rkJVANUx5NAZKf1AggpuLOToKuBEsP/33DaTwARFSZBA8hWgbc/YggI1U48kqCz7RSfeycg/9Sx6M5H/qv2aS/KKIEUIM2fbaf4Aoh450gH6f3pv3QQKNHZHYL8p4P8KFA+YujSqbZc6jiUILXCaD3VH+nh3hEoHtKb9kv6/toDyF0JSgglvCshj8Q0fxRA8R8BE0ACyGkzCSABZA4gdIZRy6b56iVSbaHukUDzyU77Jzvpq+rRfsS4G6D5AeRcoQAifsWVWjFuhdN8slOBkD2ABJDzuwE85agF037EqBXiEu+uR0cWCUrr0/6oI6h2irfrPU3bUwwFTAKq893xlHBVYNqfCgCNp/2r8aeDiP8VUxU4gOwUcyuQXhWrCVLHu/HTkUUdwLW/XAehClEF6x5PglH8lDDyT/NVIFV/asGR/197+Q5CAncnnDasCk7xk2ABBBQigQOI9mKrGzgqKCoA+5IaQLw/CFI7HiVUzQf5swGhBWYHTAKT3Y1frVCKR7V3r096yHcQchhAtgqpALhHtPoUR/kMIDuFCPDuClYB6l4/gOxejJEgAeRvhYYfc9VbuFsxlGCqMFpf9a/6U8dTPAS0mh/7kupukObThkmwALJVIIAAMXTpcwUk4GddGh+Xx1f7uF8VRBUoHUTrkaSXWwDTn2IoQAJOtdMRowKrjqeEUXzd87s6aPmSSnxTQl3BacOUAHV9dXx3gklv0kO125dUCjiAbH9ug/SiBLrzyT91+Bwxu0seCUYFkA6yQ1oVjIh2jwiquG47AeWuR8CRnl3xDd9BAoj36S4BFEDM53gSkBLg2rsq9PByKOpDBTu633SQQeUCCAhHxJJdzQv5czsKJVxdf9UdodqBaH/tj7muYAFk7R0mgIhfuOI+NakdggpKLRga37Xe0+4gtMHZbzIDSC0DbYDQclRx6nwar1bQ6vEUP9lX6RlA7pkIIH8jGUACyGmzCiABZA4gdEZ22933HOql1I2f4lUfO8mfGm91/eEOogbkjn+WQKNxU7zVBP2uT/7UOKvrBxBV2eJ4Smg1QQGkSfCim8cwNUGq/48DhDasCkjjKYEUD82n9V3/6nx6zCZ/s+5Y5SNGDZASQHZKMMVD82l91786P4BQRnZ2SrCaAHH5L9e/Oj+AiBkKIHN/p7eajuEjhhJYDeDolk6fNajrqxXqrq92ENKL4t/PV8cfrR9A7sqQoGSnBLmXSHd9taAehVv9YWU1QKoIEtSt4G7/6v7TQcTv3yBgKAFkn+1fXT+AiF+2Ty2WEkB2FxDqOORf3Z/qr9t/9chpu4NQxagbXH3EBJC/kQ0gB6WsAq8WQDoIKKB2iBwxW0FJPwLw7Y+Y2RU7OwHdwBMQpNf09yBqS6YEkJ02rMbT7Y8qNIBMPmK6E9rtL4A8+TG3O6Hd/gLIxQFxE0hHhHvEqXcKGk/7zR1kpwAJpgKg3pkood122m8ACSBDzF32RZl7Z6CKSgf5UbgNkCE8/5lECdn7p/HddhVIOnJcuxtPNV8B5K4UJcxNyKsBG0Dgay7VhAUQQIoErRJ5eFue/L2l1CHIHkBEQFwgaD4lTL1k0nquXY1XfU+i7pfGV/c7fAepLjA6ThWcLrGjcVTnqfEGkKqyB+NUwQPI9rvi00Hgb2LVCjV5/lKBVuOjhM+6I5aPGFfAzL+mAgHkmnlbFnUAWSb1NRcKINfM27KoA8gyqa+5UAC5Zt6WRR1Alkl9zYUCyDXztizqALJM6msuFECumbdlUf8HP0JLHey0ePs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latin typeface="文鼎粗標準宋體" panose="020B0602010101010101" pitchFamily="34" charset="-120"/>
              <a:ea typeface="文鼎粗標準宋體" panose="020B0602010101010101" pitchFamily="34" charset="-120"/>
            </a:endParaRPr>
          </a:p>
        </p:txBody>
      </p:sp>
      <p:sp>
        <p:nvSpPr>
          <p:cNvPr id="7" name="標題 1"/>
          <p:cNvSpPr txBox="1">
            <a:spLocks/>
          </p:cNvSpPr>
          <p:nvPr/>
        </p:nvSpPr>
        <p:spPr>
          <a:xfrm>
            <a:off x="0" y="5265935"/>
            <a:ext cx="8428396" cy="186261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zh-TW" sz="4800" dirty="0">
                <a:solidFill>
                  <a:srgbClr val="FF0000"/>
                </a:solidFill>
                <a:latin typeface="文鼎粗標準宋體" panose="020B0602010101010101" pitchFamily="34" charset="-120"/>
                <a:ea typeface="文鼎粗標準宋體" panose="020B0602010101010101" pitchFamily="34" charset="-120"/>
              </a:rPr>
              <a:t>LEPO</a:t>
            </a:r>
            <a:r>
              <a:rPr lang="zh-TW" altLang="en-US" sz="4800" dirty="0">
                <a:solidFill>
                  <a:srgbClr val="FF0000"/>
                </a:solidFill>
                <a:latin typeface="文鼎粗標準宋體" panose="020B0602010101010101" pitchFamily="34" charset="-120"/>
                <a:ea typeface="文鼎粗標準宋體" panose="020B0602010101010101" pitchFamily="34" charset="-120"/>
              </a:rPr>
              <a:t>國中小生命教育群組→</a:t>
            </a:r>
            <a:br>
              <a:rPr lang="en-US" altLang="zh-TW" sz="3600" dirty="0">
                <a:latin typeface="文鼎粗標準宋體" panose="020B0602010101010101" pitchFamily="34" charset="-120"/>
                <a:ea typeface="文鼎粗標準宋體" panose="020B0602010101010101" pitchFamily="34" charset="-120"/>
              </a:rPr>
            </a:br>
            <a:endParaRPr lang="zh-TW" altLang="en-US" sz="3600" dirty="0">
              <a:latin typeface="文鼎粗標準宋體" panose="020B0602010101010101" pitchFamily="34" charset="-120"/>
              <a:ea typeface="文鼎粗標準宋體" panose="020B0602010101010101" pitchFamily="34" charset="-120"/>
            </a:endParaRPr>
          </a:p>
        </p:txBody>
      </p:sp>
      <p:pic>
        <p:nvPicPr>
          <p:cNvPr id="10" name="圖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64578" y="3521797"/>
            <a:ext cx="3232088" cy="3232088"/>
          </a:xfrm>
          <a:prstGeom prst="rect">
            <a:avLst/>
          </a:prstGeom>
        </p:spPr>
      </p:pic>
    </p:spTree>
    <p:extLst>
      <p:ext uri="{BB962C8B-B14F-4D97-AF65-F5344CB8AC3E}">
        <p14:creationId xmlns:p14="http://schemas.microsoft.com/office/powerpoint/2010/main" val="173031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群組 5"/>
          <p:cNvGrpSpPr/>
          <p:nvPr/>
        </p:nvGrpSpPr>
        <p:grpSpPr>
          <a:xfrm>
            <a:off x="433330" y="-520546"/>
            <a:ext cx="11453870" cy="8590403"/>
            <a:chOff x="433330" y="-575631"/>
            <a:chExt cx="11453870" cy="8590403"/>
          </a:xfrm>
        </p:grpSpPr>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330" y="-575631"/>
              <a:ext cx="11453870" cy="8590403"/>
            </a:xfrm>
            <a:prstGeom prst="rect">
              <a:avLst/>
            </a:prstGeom>
          </p:spPr>
        </p:pic>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t="10649"/>
            <a:stretch/>
          </p:blipFill>
          <p:spPr>
            <a:xfrm>
              <a:off x="5265030" y="4891488"/>
              <a:ext cx="2301717" cy="2056595"/>
            </a:xfrm>
            <a:prstGeom prst="rect">
              <a:avLst/>
            </a:prstGeom>
          </p:spPr>
        </p:pic>
      </p:grpSp>
    </p:spTree>
    <p:extLst>
      <p:ext uri="{BB962C8B-B14F-4D97-AF65-F5344CB8AC3E}">
        <p14:creationId xmlns:p14="http://schemas.microsoft.com/office/powerpoint/2010/main" val="292276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638" y="6066940"/>
            <a:ext cx="2133213" cy="949501"/>
          </a:xfrm>
          <a:prstGeom prst="rect">
            <a:avLst/>
          </a:prstGeom>
        </p:spPr>
      </p:pic>
      <p:sp>
        <p:nvSpPr>
          <p:cNvPr id="3" name="內容版面配置區 2"/>
          <p:cNvSpPr>
            <a:spLocks noGrp="1"/>
          </p:cNvSpPr>
          <p:nvPr>
            <p:ph idx="1"/>
          </p:nvPr>
        </p:nvSpPr>
        <p:spPr>
          <a:xfrm>
            <a:off x="330200" y="1823793"/>
            <a:ext cx="11861800" cy="5570568"/>
          </a:xfrm>
        </p:spPr>
        <p:txBody>
          <a:bodyPr>
            <a:normAutofit/>
          </a:bodyPr>
          <a:lstStyle/>
          <a:p>
            <a:r>
              <a:rPr lang="zh-TW" altLang="zh-TW" sz="3200" dirty="0">
                <a:solidFill>
                  <a:srgbClr val="002060"/>
                </a:solidFill>
                <a:latin typeface="微軟正黑體" panose="020B0604030504040204" pitchFamily="34" charset="-120"/>
                <a:ea typeface="微軟正黑體" panose="020B0604030504040204" pitchFamily="34" charset="-120"/>
              </a:rPr>
              <a:t>十二年國教課綱將於</a:t>
            </a:r>
            <a:r>
              <a:rPr lang="en-US" altLang="zh-TW" sz="3200" dirty="0">
                <a:solidFill>
                  <a:srgbClr val="002060"/>
                </a:solidFill>
                <a:latin typeface="微軟正黑體" panose="020B0604030504040204" pitchFamily="34" charset="-120"/>
                <a:ea typeface="微軟正黑體" panose="020B0604030504040204" pitchFamily="34" charset="-120"/>
              </a:rPr>
              <a:t>108</a:t>
            </a:r>
            <a:r>
              <a:rPr lang="zh-TW" altLang="zh-TW" sz="3200" dirty="0">
                <a:solidFill>
                  <a:srgbClr val="002060"/>
                </a:solidFill>
                <a:latin typeface="微軟正黑體" panose="020B0604030504040204" pitchFamily="34" charset="-120"/>
                <a:ea typeface="微軟正黑體" panose="020B0604030504040204" pitchFamily="34" charset="-120"/>
              </a:rPr>
              <a:t>年度啓動，新課綱中藴涵比以往更豐富的生命教育元素</a:t>
            </a:r>
            <a:r>
              <a:rPr lang="en-US" altLang="zh-TW" sz="3200" dirty="0">
                <a:solidFill>
                  <a:srgbClr val="002060"/>
                </a:solidFill>
                <a:latin typeface="微軟正黑體" panose="020B0604030504040204" pitchFamily="34" charset="-120"/>
                <a:ea typeface="微軟正黑體" panose="020B0604030504040204" pitchFamily="34" charset="-120"/>
              </a:rPr>
              <a:t>(</a:t>
            </a:r>
            <a:r>
              <a:rPr lang="zh-TW" altLang="zh-TW" sz="3200" dirty="0">
                <a:solidFill>
                  <a:srgbClr val="002060"/>
                </a:solidFill>
                <a:latin typeface="微軟正黑體" panose="020B0604030504040204" pitchFamily="34" charset="-120"/>
                <a:ea typeface="微軟正黑體" panose="020B0604030504040204" pitchFamily="34" charset="-120"/>
              </a:rPr>
              <a:t>哲學思考、人學探索、價值思辨、終極關懷及靈性修養</a:t>
            </a:r>
            <a:r>
              <a:rPr lang="en-US" altLang="zh-TW" sz="3200" dirty="0">
                <a:solidFill>
                  <a:srgbClr val="002060"/>
                </a:solidFill>
                <a:latin typeface="微軟正黑體" panose="020B0604030504040204" pitchFamily="34" charset="-120"/>
                <a:ea typeface="微軟正黑體" panose="020B0604030504040204" pitchFamily="34" charset="-120"/>
              </a:rPr>
              <a:t>)</a:t>
            </a:r>
            <a:r>
              <a:rPr lang="zh-TW" altLang="zh-TW" sz="3200" dirty="0">
                <a:solidFill>
                  <a:srgbClr val="002060"/>
                </a:solidFill>
                <a:latin typeface="微軟正黑體" panose="020B0604030504040204" pitchFamily="34" charset="-120"/>
                <a:ea typeface="微軟正黑體" panose="020B0604030504040204" pitchFamily="34" charset="-120"/>
              </a:rPr>
              <a:t>等五大學習重點</a:t>
            </a:r>
            <a:r>
              <a:rPr lang="zh-TW" altLang="zh-TW" sz="3600" dirty="0">
                <a:solidFill>
                  <a:srgbClr val="002060"/>
                </a:solidFill>
                <a:latin typeface="微軟正黑體" panose="020B0604030504040204" pitchFamily="34" charset="-120"/>
                <a:ea typeface="微軟正黑體" panose="020B0604030504040204" pitchFamily="34" charset="-120"/>
              </a:rPr>
              <a:t>。</a:t>
            </a:r>
            <a:endParaRPr lang="en-US" altLang="zh-TW" sz="3600" dirty="0">
              <a:solidFill>
                <a:srgbClr val="002060"/>
              </a:solidFill>
              <a:latin typeface="微軟正黑體" panose="020B0604030504040204" pitchFamily="34" charset="-120"/>
              <a:ea typeface="微軟正黑體" panose="020B0604030504040204" pitchFamily="34" charset="-120"/>
            </a:endParaRPr>
          </a:p>
          <a:p>
            <a:r>
              <a:rPr lang="zh-TW" altLang="zh-TW" sz="3200" dirty="0">
                <a:solidFill>
                  <a:srgbClr val="C00000"/>
                </a:solidFill>
                <a:latin typeface="微軟正黑體" panose="020B0604030504040204" pitchFamily="34" charset="-120"/>
                <a:ea typeface="微軟正黑體" panose="020B0604030504040204" pitchFamily="34" charset="-120"/>
              </a:rPr>
              <a:t>如何因應</a:t>
            </a:r>
            <a:r>
              <a:rPr lang="zh-TW" altLang="en-US" sz="3200" dirty="0">
                <a:solidFill>
                  <a:srgbClr val="C00000"/>
                </a:solidFill>
                <a:latin typeface="微軟正黑體" panose="020B0604030504040204" pitchFamily="34" charset="-120"/>
                <a:ea typeface="微軟正黑體" panose="020B0604030504040204" pitchFamily="34" charset="-120"/>
              </a:rPr>
              <a:t>此新</a:t>
            </a:r>
            <a:r>
              <a:rPr lang="zh-TW" altLang="zh-TW" sz="3200" dirty="0">
                <a:solidFill>
                  <a:srgbClr val="C00000"/>
                </a:solidFill>
                <a:latin typeface="微軟正黑體" panose="020B0604030504040204" pitchFamily="34" charset="-120"/>
                <a:ea typeface="微軟正黑體" panose="020B0604030504040204" pitchFamily="34" charset="-120"/>
              </a:rPr>
              <a:t>變革，使十二年國教總綱中的核心素養得以在生命教育的落實中得到具體實踐；同時透過校園文化的翻轉，引導學生之生命主體在優質的校園環境中適性開展，此乃國教署未來推動新課綱與生命教育之重要方向。</a:t>
            </a:r>
          </a:p>
          <a:p>
            <a:r>
              <a:rPr lang="zh-TW" altLang="zh-TW" sz="3200" dirty="0">
                <a:solidFill>
                  <a:srgbClr val="002060"/>
                </a:solidFill>
                <a:latin typeface="微軟正黑體" panose="020B0604030504040204" pitchFamily="34" charset="-120"/>
                <a:ea typeface="微軟正黑體" panose="020B0604030504040204" pitchFamily="34" charset="-120"/>
              </a:rPr>
              <a:t>據此，生命教育在國民教育及學前教育之理想發展藍圖應有如下之規劃：</a:t>
            </a:r>
          </a:p>
          <a:p>
            <a:pPr marL="0" indent="0">
              <a:buNone/>
            </a:pPr>
            <a:endParaRPr lang="zh-TW" altLang="zh-TW" sz="3600" dirty="0">
              <a:latin typeface="微軟正黑體" panose="020B0604030504040204" pitchFamily="34" charset="-120"/>
              <a:ea typeface="微軟正黑體" panose="020B0604030504040204" pitchFamily="34" charset="-120"/>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8880475" y="221500"/>
            <a:ext cx="3209925" cy="1428750"/>
          </a:xfrm>
          <a:prstGeom prst="rect">
            <a:avLst/>
          </a:prstGeom>
        </p:spPr>
      </p:pic>
      <p:sp>
        <p:nvSpPr>
          <p:cNvPr id="6" name="標題 3"/>
          <p:cNvSpPr txBox="1">
            <a:spLocks/>
          </p:cNvSpPr>
          <p:nvPr/>
        </p:nvSpPr>
        <p:spPr>
          <a:xfrm>
            <a:off x="-2032000" y="561419"/>
            <a:ext cx="128778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zh-TW" altLang="zh-TW" sz="6000" dirty="0">
                <a:solidFill>
                  <a:srgbClr val="0070C0"/>
                </a:solidFill>
                <a:latin typeface="微軟正黑體" panose="020B0604030504040204" pitchFamily="34" charset="-120"/>
                <a:ea typeface="微軟正黑體" panose="020B0604030504040204" pitchFamily="34" charset="-120"/>
              </a:rPr>
              <a:t>先導計畫</a:t>
            </a:r>
            <a:r>
              <a:rPr lang="zh-TW" altLang="en-US" sz="6000" dirty="0">
                <a:solidFill>
                  <a:srgbClr val="0070C0"/>
                </a:solidFill>
                <a:latin typeface="微軟正黑體" panose="020B0604030504040204" pitchFamily="34" charset="-120"/>
                <a:ea typeface="微軟正黑體" panose="020B0604030504040204" pitchFamily="34" charset="-120"/>
              </a:rPr>
              <a:t>緣起</a:t>
            </a:r>
          </a:p>
        </p:txBody>
      </p:sp>
    </p:spTree>
    <p:extLst>
      <p:ext uri="{BB962C8B-B14F-4D97-AF65-F5344CB8AC3E}">
        <p14:creationId xmlns:p14="http://schemas.microsoft.com/office/powerpoint/2010/main" val="4011455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群組 37"/>
          <p:cNvGrpSpPr/>
          <p:nvPr/>
        </p:nvGrpSpPr>
        <p:grpSpPr>
          <a:xfrm>
            <a:off x="0" y="1174"/>
            <a:ext cx="12192000" cy="6856826"/>
            <a:chOff x="0" y="1174"/>
            <a:chExt cx="12192000" cy="6856826"/>
          </a:xfrm>
        </p:grpSpPr>
        <p:pic>
          <p:nvPicPr>
            <p:cNvPr id="4" name="圖片 3" descr="C:\Users\user\Downloads\2018-08-08_1808.png"/>
            <p:cNvPicPr/>
            <p:nvPr/>
          </p:nvPicPr>
          <p:blipFill>
            <a:blip r:embed="rId3">
              <a:extLst>
                <a:ext uri="{28A0092B-C50C-407E-A947-70E740481C1C}">
                  <a14:useLocalDpi xmlns:a14="http://schemas.microsoft.com/office/drawing/2010/main" val="0"/>
                </a:ext>
              </a:extLst>
            </a:blip>
            <a:srcRect/>
            <a:stretch>
              <a:fillRect/>
            </a:stretch>
          </p:blipFill>
          <p:spPr bwMode="auto">
            <a:xfrm>
              <a:off x="0" y="1174"/>
              <a:ext cx="12192000" cy="6856826"/>
            </a:xfrm>
            <a:prstGeom prst="rect">
              <a:avLst/>
            </a:prstGeom>
            <a:solidFill>
              <a:schemeClr val="accent6">
                <a:lumMod val="60000"/>
                <a:lumOff val="40000"/>
              </a:schemeClr>
            </a:solidFill>
            <a:ln>
              <a:noFill/>
            </a:ln>
          </p:spPr>
        </p:pic>
        <p:sp>
          <p:nvSpPr>
            <p:cNvPr id="2" name="文字方塊 1"/>
            <p:cNvSpPr txBox="1"/>
            <p:nvPr/>
          </p:nvSpPr>
          <p:spPr>
            <a:xfrm>
              <a:off x="4902200" y="330356"/>
              <a:ext cx="2895600" cy="415498"/>
            </a:xfrm>
            <a:prstGeom prst="rect">
              <a:avLst/>
            </a:prstGeom>
            <a:solidFill>
              <a:schemeClr val="accent1"/>
            </a:solidFill>
          </p:spPr>
          <p:txBody>
            <a:bodyPr wrap="square" rtlCol="0">
              <a:spAutoFit/>
            </a:bodyPr>
            <a:lstStyle/>
            <a:p>
              <a:r>
                <a:rPr lang="zh-TW" altLang="en-US" sz="2100" b="1" dirty="0">
                  <a:latin typeface="微軟正黑體" panose="020B0604030504040204" pitchFamily="34" charset="-120"/>
                  <a:ea typeface="微軟正黑體" panose="020B0604030504040204" pitchFamily="34" charset="-120"/>
                </a:rPr>
                <a:t>生命教育理想發展藍圖</a:t>
              </a:r>
            </a:p>
          </p:txBody>
        </p:sp>
        <p:sp>
          <p:nvSpPr>
            <p:cNvPr id="3" name="文字方塊 2"/>
            <p:cNvSpPr txBox="1"/>
            <p:nvPr/>
          </p:nvSpPr>
          <p:spPr>
            <a:xfrm>
              <a:off x="2806120" y="1747519"/>
              <a:ext cx="2082800" cy="461665"/>
            </a:xfrm>
            <a:prstGeom prst="rect">
              <a:avLst/>
            </a:prstGeom>
            <a:solidFill>
              <a:schemeClr val="accent6"/>
            </a:solid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課綱素養落實</a:t>
              </a:r>
            </a:p>
          </p:txBody>
        </p:sp>
        <p:sp>
          <p:nvSpPr>
            <p:cNvPr id="5" name="文字方塊 4"/>
            <p:cNvSpPr txBox="1"/>
            <p:nvPr/>
          </p:nvSpPr>
          <p:spPr>
            <a:xfrm>
              <a:off x="8239760" y="1747520"/>
              <a:ext cx="2092960" cy="461665"/>
            </a:xfrm>
            <a:prstGeom prst="rect">
              <a:avLst/>
            </a:prstGeom>
            <a:solidFill>
              <a:schemeClr val="accent2">
                <a:lumMod val="75000"/>
              </a:schemeClr>
            </a:solid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校園文化翻轉</a:t>
              </a:r>
            </a:p>
          </p:txBody>
        </p:sp>
        <p:sp>
          <p:nvSpPr>
            <p:cNvPr id="6" name="文字方塊 5"/>
            <p:cNvSpPr txBox="1"/>
            <p:nvPr/>
          </p:nvSpPr>
          <p:spPr>
            <a:xfrm>
              <a:off x="718820" y="3161123"/>
              <a:ext cx="1249680" cy="400110"/>
            </a:xfrm>
            <a:prstGeom prst="rect">
              <a:avLst/>
            </a:prstGeom>
            <a:solidFill>
              <a:schemeClr val="accent6"/>
            </a:solidFill>
          </p:spPr>
          <p:txBody>
            <a:bodyPr wrap="square" rtlCol="0">
              <a:spAutoFit/>
            </a:bodyPr>
            <a:lstStyle/>
            <a:p>
              <a:r>
                <a:rPr lang="zh-TW" altLang="en-US" sz="2000" b="1" dirty="0">
                  <a:latin typeface="微軟正黑體" panose="020B0604030504040204" pitchFamily="34" charset="-120"/>
                  <a:ea typeface="微軟正黑體" panose="020B0604030504040204" pitchFamily="34" charset="-120"/>
                </a:rPr>
                <a:t>課程落實</a:t>
              </a:r>
            </a:p>
          </p:txBody>
        </p:sp>
        <p:sp>
          <p:nvSpPr>
            <p:cNvPr id="9" name="文字方塊 8"/>
            <p:cNvSpPr txBox="1"/>
            <p:nvPr/>
          </p:nvSpPr>
          <p:spPr>
            <a:xfrm>
              <a:off x="4978400" y="3225636"/>
              <a:ext cx="1270000" cy="400110"/>
            </a:xfrm>
            <a:prstGeom prst="rect">
              <a:avLst/>
            </a:prstGeom>
            <a:solidFill>
              <a:schemeClr val="accent6"/>
            </a:solidFill>
          </p:spPr>
          <p:txBody>
            <a:bodyPr wrap="square" rtlCol="0">
              <a:spAutoFit/>
            </a:bodyPr>
            <a:lstStyle/>
            <a:p>
              <a:r>
                <a:rPr lang="zh-TW" altLang="en-US" sz="2000" b="1" dirty="0">
                  <a:latin typeface="微軟正黑體" panose="020B0604030504040204" pitchFamily="34" charset="-120"/>
                  <a:ea typeface="微軟正黑體" panose="020B0604030504040204" pitchFamily="34" charset="-120"/>
                </a:rPr>
                <a:t>師資培育</a:t>
              </a:r>
            </a:p>
          </p:txBody>
        </p:sp>
        <p:sp>
          <p:nvSpPr>
            <p:cNvPr id="10" name="文字方塊 9"/>
            <p:cNvSpPr txBox="1"/>
            <p:nvPr/>
          </p:nvSpPr>
          <p:spPr>
            <a:xfrm>
              <a:off x="4932680" y="3161123"/>
              <a:ext cx="1270000" cy="400110"/>
            </a:xfrm>
            <a:prstGeom prst="rect">
              <a:avLst/>
            </a:prstGeom>
            <a:solidFill>
              <a:schemeClr val="accent6"/>
            </a:solidFill>
          </p:spPr>
          <p:txBody>
            <a:bodyPr wrap="square" rtlCol="0">
              <a:spAutoFit/>
            </a:bodyPr>
            <a:lstStyle/>
            <a:p>
              <a:r>
                <a:rPr lang="zh-TW" altLang="en-US" sz="2000" b="1" dirty="0">
                  <a:latin typeface="微軟正黑體" panose="020B0604030504040204" pitchFamily="34" charset="-120"/>
                  <a:ea typeface="微軟正黑體" panose="020B0604030504040204" pitchFamily="34" charset="-120"/>
                </a:rPr>
                <a:t>師資培育</a:t>
              </a:r>
            </a:p>
          </p:txBody>
        </p:sp>
        <p:sp>
          <p:nvSpPr>
            <p:cNvPr id="11" name="文字方塊 10"/>
            <p:cNvSpPr txBox="1"/>
            <p:nvPr/>
          </p:nvSpPr>
          <p:spPr>
            <a:xfrm>
              <a:off x="8718550" y="2837958"/>
              <a:ext cx="1135380" cy="523220"/>
            </a:xfrm>
            <a:prstGeom prst="rect">
              <a:avLst/>
            </a:prstGeom>
            <a:solidFill>
              <a:schemeClr val="accent2">
                <a:lumMod val="75000"/>
              </a:schemeClr>
            </a:solidFill>
          </p:spPr>
          <p:txBody>
            <a:bodyPr wrap="square" rtlCol="0">
              <a:spAutoFit/>
            </a:bodyPr>
            <a:lstStyle/>
            <a:p>
              <a:r>
                <a:rPr lang="zh-TW" altLang="en-US" sz="1400" b="1" dirty="0">
                  <a:latin typeface="微軟正黑體" panose="020B0604030504040204" pitchFamily="34" charset="-120"/>
                  <a:ea typeface="微軟正黑體" panose="020B0604030504040204" pitchFamily="34" charset="-120"/>
                </a:rPr>
                <a:t>典範學校</a:t>
              </a:r>
              <a:endParaRPr lang="en-US" altLang="zh-TW" sz="1400" b="1" dirty="0">
                <a:latin typeface="微軟正黑體" panose="020B0604030504040204" pitchFamily="34" charset="-120"/>
                <a:ea typeface="微軟正黑體" panose="020B0604030504040204" pitchFamily="34" charset="-120"/>
              </a:endParaRPr>
            </a:p>
            <a:p>
              <a:r>
                <a:rPr lang="zh-TW" altLang="en-US" sz="1400" b="1" dirty="0">
                  <a:latin typeface="微軟正黑體" panose="020B0604030504040204" pitchFamily="34" charset="-120"/>
                  <a:ea typeface="微軟正黑體" panose="020B0604030504040204" pitchFamily="34" charset="-120"/>
                </a:rPr>
                <a:t>培力計畫</a:t>
              </a:r>
            </a:p>
          </p:txBody>
        </p:sp>
        <p:sp>
          <p:nvSpPr>
            <p:cNvPr id="12" name="文字方塊 11"/>
            <p:cNvSpPr txBox="1"/>
            <p:nvPr/>
          </p:nvSpPr>
          <p:spPr>
            <a:xfrm>
              <a:off x="239195" y="4427289"/>
              <a:ext cx="368505" cy="1938992"/>
            </a:xfrm>
            <a:prstGeom prst="rect">
              <a:avLst/>
            </a:prstGeom>
            <a:solidFill>
              <a:schemeClr val="accent6">
                <a:lumMod val="60000"/>
                <a:lumOff val="40000"/>
              </a:schemeClr>
            </a:solidFill>
          </p:spPr>
          <p:txBody>
            <a:bodyPr wrap="square" rtlCol="0">
              <a:spAutoFit/>
            </a:bodyPr>
            <a:lstStyle/>
            <a:p>
              <a:r>
                <a:rPr lang="zh-TW" altLang="en-US" sz="1200" b="1" dirty="0">
                  <a:latin typeface="微軟正黑體" panose="020B0604030504040204" pitchFamily="34" charset="-120"/>
                  <a:ea typeface="微軟正黑體" panose="020B0604030504040204" pitchFamily="34" charset="-120"/>
                </a:rPr>
                <a:t>生命教育內涵與新課綱</a:t>
              </a:r>
            </a:p>
          </p:txBody>
        </p:sp>
        <p:sp>
          <p:nvSpPr>
            <p:cNvPr id="14" name="文字方塊 13"/>
            <p:cNvSpPr txBox="1"/>
            <p:nvPr/>
          </p:nvSpPr>
          <p:spPr>
            <a:xfrm>
              <a:off x="1260212" y="4440763"/>
              <a:ext cx="353317" cy="1569660"/>
            </a:xfrm>
            <a:prstGeom prst="rect">
              <a:avLst/>
            </a:prstGeom>
            <a:solidFill>
              <a:schemeClr val="accent6">
                <a:lumMod val="60000"/>
                <a:lumOff val="40000"/>
              </a:schemeClr>
            </a:solidFill>
          </p:spPr>
          <p:txBody>
            <a:bodyPr wrap="square" rtlCol="0">
              <a:spAutoFit/>
            </a:bodyPr>
            <a:lstStyle/>
            <a:p>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r>
                <a:rPr lang="zh-TW" altLang="en-US" sz="1200" b="1" dirty="0">
                  <a:latin typeface="微軟正黑體" panose="020B0604030504040204" pitchFamily="34" charset="-120"/>
                  <a:ea typeface="微軟正黑體" panose="020B0604030504040204" pitchFamily="34" charset="-120"/>
                </a:rPr>
                <a:t>教學實務</a:t>
              </a:r>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endParaRPr lang="zh-TW" altLang="en-US" sz="1200" b="1" dirty="0">
                <a:latin typeface="微軟正黑體" panose="020B0604030504040204" pitchFamily="34" charset="-120"/>
                <a:ea typeface="微軟正黑體" panose="020B0604030504040204" pitchFamily="34" charset="-120"/>
              </a:endParaRPr>
            </a:p>
          </p:txBody>
        </p:sp>
        <p:sp>
          <p:nvSpPr>
            <p:cNvPr id="15" name="文字方塊 14"/>
            <p:cNvSpPr txBox="1"/>
            <p:nvPr/>
          </p:nvSpPr>
          <p:spPr>
            <a:xfrm>
              <a:off x="761454" y="4418165"/>
              <a:ext cx="340070" cy="1569660"/>
            </a:xfrm>
            <a:prstGeom prst="rect">
              <a:avLst/>
            </a:prstGeom>
            <a:solidFill>
              <a:schemeClr val="accent6">
                <a:lumMod val="60000"/>
                <a:lumOff val="40000"/>
              </a:schemeClr>
            </a:solidFill>
          </p:spPr>
          <p:txBody>
            <a:bodyPr wrap="square" rtlCol="0">
              <a:spAutoFit/>
            </a:bodyPr>
            <a:lstStyle/>
            <a:p>
              <a:r>
                <a:rPr lang="zh-TW" altLang="en-US" sz="1200" b="1" dirty="0">
                  <a:latin typeface="微軟正黑體" panose="020B0604030504040204" pitchFamily="34" charset="-120"/>
                  <a:ea typeface="微軟正黑體" panose="020B0604030504040204" pitchFamily="34" charset="-120"/>
                </a:rPr>
                <a:t>素養導向課程設計</a:t>
              </a:r>
            </a:p>
          </p:txBody>
        </p:sp>
        <p:sp>
          <p:nvSpPr>
            <p:cNvPr id="16" name="文字方塊 15"/>
            <p:cNvSpPr txBox="1"/>
            <p:nvPr/>
          </p:nvSpPr>
          <p:spPr>
            <a:xfrm>
              <a:off x="1816066" y="4420604"/>
              <a:ext cx="350520" cy="1569660"/>
            </a:xfrm>
            <a:prstGeom prst="rect">
              <a:avLst/>
            </a:prstGeom>
            <a:solidFill>
              <a:schemeClr val="accent6">
                <a:lumMod val="60000"/>
                <a:lumOff val="40000"/>
              </a:schemeClr>
            </a:solidFill>
          </p:spPr>
          <p:txBody>
            <a:bodyPr wrap="square" rtlCol="0">
              <a:spAutoFit/>
            </a:bodyPr>
            <a:lstStyle/>
            <a:p>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r>
                <a:rPr lang="zh-TW" altLang="en-US" sz="1200" b="1" dirty="0">
                  <a:latin typeface="微軟正黑體" panose="020B0604030504040204" pitchFamily="34" charset="-120"/>
                  <a:ea typeface="微軟正黑體" panose="020B0604030504040204" pitchFamily="34" charset="-120"/>
                </a:rPr>
                <a:t>教學示例</a:t>
              </a:r>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endParaRPr lang="zh-TW" altLang="en-US" sz="1200" b="1" dirty="0">
                <a:latin typeface="微軟正黑體" panose="020B0604030504040204" pitchFamily="34" charset="-120"/>
                <a:ea typeface="微軟正黑體" panose="020B0604030504040204" pitchFamily="34" charset="-120"/>
              </a:endParaRPr>
            </a:p>
          </p:txBody>
        </p:sp>
        <p:sp>
          <p:nvSpPr>
            <p:cNvPr id="17" name="文字方塊 16"/>
            <p:cNvSpPr txBox="1"/>
            <p:nvPr/>
          </p:nvSpPr>
          <p:spPr>
            <a:xfrm>
              <a:off x="2407920" y="4440763"/>
              <a:ext cx="329320" cy="1569660"/>
            </a:xfrm>
            <a:prstGeom prst="rect">
              <a:avLst/>
            </a:prstGeom>
            <a:solidFill>
              <a:schemeClr val="accent6">
                <a:lumMod val="60000"/>
                <a:lumOff val="40000"/>
              </a:schemeClr>
            </a:solidFill>
          </p:spPr>
          <p:txBody>
            <a:bodyPr wrap="square" rtlCol="0">
              <a:spAutoFit/>
            </a:bodyPr>
            <a:lstStyle/>
            <a:p>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r>
                <a:rPr lang="zh-TW" altLang="en-US" sz="1200" b="1" dirty="0">
                  <a:latin typeface="微軟正黑體" panose="020B0604030504040204" pitchFamily="34" charset="-120"/>
                  <a:ea typeface="微軟正黑體" panose="020B0604030504040204" pitchFamily="34" charset="-120"/>
                </a:rPr>
                <a:t>教材資源</a:t>
              </a:r>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a:p>
              <a:endParaRPr lang="zh-TW" altLang="en-US" sz="12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3516536" y="4215012"/>
              <a:ext cx="1178560" cy="646331"/>
            </a:xfrm>
            <a:prstGeom prst="rect">
              <a:avLst/>
            </a:prstGeom>
            <a:solidFill>
              <a:schemeClr val="accent6"/>
            </a:solidFill>
          </p:spPr>
          <p:txBody>
            <a:bodyPr wrap="square" rtlCol="0">
              <a:spAutoFit/>
            </a:bodyPr>
            <a:lstStyle/>
            <a:p>
              <a:r>
                <a:rPr lang="zh-TW" altLang="en-US" b="1" dirty="0">
                  <a:latin typeface="微軟正黑體" panose="020B0604030504040204" pitchFamily="34" charset="-120"/>
                  <a:ea typeface="微軟正黑體" panose="020B0604030504040204" pitchFamily="34" charset="-120"/>
                </a:rPr>
                <a:t>中等學校</a:t>
              </a:r>
              <a:endParaRPr lang="en-US" altLang="zh-TW" b="1" dirty="0">
                <a:latin typeface="微軟正黑體" panose="020B0604030504040204" pitchFamily="34" charset="-120"/>
                <a:ea typeface="微軟正黑體" panose="020B0604030504040204" pitchFamily="34" charset="-120"/>
              </a:endParaRPr>
            </a:p>
            <a:p>
              <a:r>
                <a:rPr lang="zh-TW" altLang="en-US" b="1" dirty="0">
                  <a:latin typeface="微軟正黑體" panose="020B0604030504040204" pitchFamily="34" charset="-120"/>
                  <a:ea typeface="微軟正黑體" panose="020B0604030504040204" pitchFamily="34" charset="-120"/>
                </a:rPr>
                <a:t>教師培育</a:t>
              </a:r>
            </a:p>
          </p:txBody>
        </p:sp>
        <p:sp>
          <p:nvSpPr>
            <p:cNvPr id="20" name="圓角矩形 19"/>
            <p:cNvSpPr/>
            <p:nvPr/>
          </p:nvSpPr>
          <p:spPr>
            <a:xfrm>
              <a:off x="6350000" y="6055360"/>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文字方塊 23"/>
            <p:cNvSpPr txBox="1"/>
            <p:nvPr/>
          </p:nvSpPr>
          <p:spPr>
            <a:xfrm>
              <a:off x="5255796" y="4179463"/>
              <a:ext cx="1572715" cy="692497"/>
            </a:xfrm>
            <a:prstGeom prst="rect">
              <a:avLst/>
            </a:prstGeom>
            <a:solidFill>
              <a:schemeClr val="accent6"/>
            </a:solidFill>
          </p:spPr>
          <p:txBody>
            <a:bodyPr wrap="square" rtlCol="0">
              <a:spAutoFit/>
            </a:bodyPr>
            <a:lstStyle/>
            <a:p>
              <a:pPr algn="ctr"/>
              <a:r>
                <a:rPr lang="zh-TW" altLang="en-US" sz="1300" b="1" dirty="0">
                  <a:latin typeface="微軟正黑體" panose="020B0604030504040204" pitchFamily="34" charset="-120"/>
                  <a:ea typeface="微軟正黑體" panose="020B0604030504040204" pitchFamily="34" charset="-120"/>
                </a:rPr>
                <a:t>國小及學前</a:t>
              </a:r>
              <a:endParaRPr lang="en-US" altLang="zh-TW" sz="1300" b="1" dirty="0">
                <a:latin typeface="微軟正黑體" panose="020B0604030504040204" pitchFamily="34" charset="-120"/>
                <a:ea typeface="微軟正黑體" panose="020B0604030504040204" pitchFamily="34" charset="-120"/>
              </a:endParaRPr>
            </a:p>
            <a:p>
              <a:pPr algn="ctr"/>
              <a:r>
                <a:rPr lang="zh-TW" altLang="en-US" sz="1300" b="1" dirty="0">
                  <a:latin typeface="微軟正黑體" panose="020B0604030504040204" pitchFamily="34" charset="-120"/>
                  <a:ea typeface="微軟正黑體" panose="020B0604030504040204" pitchFamily="34" charset="-120"/>
                </a:rPr>
                <a:t>生命教育師資專長培育與推動策略</a:t>
              </a:r>
            </a:p>
          </p:txBody>
        </p:sp>
        <p:sp>
          <p:nvSpPr>
            <p:cNvPr id="25" name="文字方塊 24"/>
            <p:cNvSpPr txBox="1"/>
            <p:nvPr/>
          </p:nvSpPr>
          <p:spPr>
            <a:xfrm>
              <a:off x="3381884" y="5473005"/>
              <a:ext cx="273476" cy="1277273"/>
            </a:xfrm>
            <a:prstGeom prst="rect">
              <a:avLst/>
            </a:prstGeom>
            <a:solidFill>
              <a:schemeClr val="accent6">
                <a:lumMod val="60000"/>
                <a:lumOff val="40000"/>
              </a:schemeClr>
            </a:solidFill>
          </p:spPr>
          <p:txBody>
            <a:bodyPr wrap="square" rtlCol="0">
              <a:spAutoFit/>
            </a:bodyPr>
            <a:lstStyle/>
            <a:p>
              <a:r>
                <a:rPr lang="zh-TW" altLang="en-US" sz="1100" b="1" dirty="0">
                  <a:latin typeface="微軟正黑體" panose="020B0604030504040204" pitchFamily="34" charset="-120"/>
                  <a:ea typeface="微軟正黑體" panose="020B0604030504040204" pitchFamily="34" charset="-120"/>
                </a:rPr>
                <a:t>第二專長學分班</a:t>
              </a:r>
            </a:p>
          </p:txBody>
        </p:sp>
        <p:sp>
          <p:nvSpPr>
            <p:cNvPr id="26" name="文字方塊 25"/>
            <p:cNvSpPr txBox="1"/>
            <p:nvPr/>
          </p:nvSpPr>
          <p:spPr>
            <a:xfrm>
              <a:off x="3983081" y="5550674"/>
              <a:ext cx="277773" cy="1015663"/>
            </a:xfrm>
            <a:prstGeom prst="rect">
              <a:avLst/>
            </a:prstGeom>
            <a:solidFill>
              <a:schemeClr val="accent6">
                <a:lumMod val="60000"/>
                <a:lumOff val="40000"/>
              </a:schemeClr>
            </a:solidFill>
          </p:spPr>
          <p:txBody>
            <a:bodyPr wrap="square" rtlCol="0">
              <a:spAutoFit/>
            </a:bodyPr>
            <a:lstStyle/>
            <a:p>
              <a:r>
                <a:rPr lang="zh-TW" altLang="en-US" sz="1200" b="1" dirty="0">
                  <a:latin typeface="微軟正黑體" panose="020B0604030504040204" pitchFamily="34" charset="-120"/>
                  <a:ea typeface="微軟正黑體" panose="020B0604030504040204" pitchFamily="34" charset="-120"/>
                </a:rPr>
                <a:t>增能學分班</a:t>
              </a:r>
              <a:endParaRPr lang="en-US" altLang="zh-TW" sz="1200" b="1" dirty="0">
                <a:latin typeface="微軟正黑體" panose="020B0604030504040204" pitchFamily="34" charset="-120"/>
                <a:ea typeface="微軟正黑體" panose="020B0604030504040204" pitchFamily="34" charset="-120"/>
              </a:endParaRPr>
            </a:p>
          </p:txBody>
        </p:sp>
        <p:sp>
          <p:nvSpPr>
            <p:cNvPr id="27" name="文字方塊 26"/>
            <p:cNvSpPr txBox="1"/>
            <p:nvPr/>
          </p:nvSpPr>
          <p:spPr>
            <a:xfrm>
              <a:off x="4553735" y="5550674"/>
              <a:ext cx="295941" cy="1015663"/>
            </a:xfrm>
            <a:prstGeom prst="rect">
              <a:avLst/>
            </a:prstGeom>
            <a:solidFill>
              <a:schemeClr val="accent6">
                <a:lumMod val="60000"/>
                <a:lumOff val="40000"/>
              </a:schemeClr>
            </a:solidFill>
          </p:spPr>
          <p:txBody>
            <a:bodyPr wrap="square" rtlCol="0">
              <a:spAutoFit/>
            </a:bodyPr>
            <a:lstStyle/>
            <a:p>
              <a:endParaRPr lang="en-US" altLang="zh-TW" sz="1200" b="1" dirty="0">
                <a:latin typeface="微軟正黑體" panose="020B0604030504040204" pitchFamily="34" charset="-120"/>
                <a:ea typeface="微軟正黑體" panose="020B0604030504040204" pitchFamily="34" charset="-120"/>
              </a:endParaRPr>
            </a:p>
            <a:p>
              <a:r>
                <a:rPr lang="zh-TW" altLang="en-US" sz="1200" b="1" dirty="0">
                  <a:latin typeface="微軟正黑體" panose="020B0604030504040204" pitchFamily="34" charset="-120"/>
                  <a:ea typeface="微軟正黑體" panose="020B0604030504040204" pitchFamily="34" charset="-120"/>
                </a:rPr>
                <a:t>進階班</a:t>
              </a:r>
              <a:endParaRPr lang="en-US" altLang="zh-TW" sz="1200" b="1" dirty="0">
                <a:latin typeface="微軟正黑體" panose="020B0604030504040204" pitchFamily="34" charset="-120"/>
                <a:ea typeface="微軟正黑體" panose="020B0604030504040204" pitchFamily="34" charset="-120"/>
              </a:endParaRPr>
            </a:p>
            <a:p>
              <a:endParaRPr lang="en-US" altLang="zh-TW" sz="1200" b="1" dirty="0">
                <a:latin typeface="微軟正黑體" panose="020B0604030504040204" pitchFamily="34" charset="-120"/>
                <a:ea typeface="微軟正黑體" panose="020B0604030504040204" pitchFamily="34" charset="-120"/>
              </a:endParaRPr>
            </a:p>
          </p:txBody>
        </p:sp>
        <p:sp>
          <p:nvSpPr>
            <p:cNvPr id="28" name="文字方塊 27"/>
            <p:cNvSpPr txBox="1"/>
            <p:nvPr/>
          </p:nvSpPr>
          <p:spPr>
            <a:xfrm>
              <a:off x="7152300" y="4514845"/>
              <a:ext cx="353943" cy="1930874"/>
            </a:xfrm>
            <a:prstGeom prst="rect">
              <a:avLst/>
            </a:prstGeom>
            <a:solidFill>
              <a:schemeClr val="accent2"/>
            </a:solidFill>
          </p:spPr>
          <p:txBody>
            <a:bodyPr vert="eaVert" wrap="square" rtlCol="0">
              <a:spAutoFit/>
            </a:bodyPr>
            <a:lstStyle/>
            <a:p>
              <a:r>
                <a:rPr lang="zh-TW" altLang="en-US" sz="1100" b="1" dirty="0">
                  <a:latin typeface="微軟正黑體" panose="020B0604030504040204" pitchFamily="34" charset="-120"/>
                  <a:ea typeface="微軟正黑體" panose="020B0604030504040204" pitchFamily="34" charset="-120"/>
                </a:rPr>
                <a:t>跨校社群</a:t>
              </a:r>
              <a:r>
                <a:rPr lang="en-US" altLang="zh-TW" sz="1100" b="1" dirty="0">
                  <a:latin typeface="微軟正黑體" panose="020B0604030504040204" pitchFamily="34" charset="-120"/>
                  <a:ea typeface="微軟正黑體" panose="020B0604030504040204" pitchFamily="34" charset="-120"/>
                </a:rPr>
                <a:t>(</a:t>
              </a:r>
              <a:r>
                <a:rPr lang="zh-TW" altLang="en-US" sz="1100" b="1" dirty="0">
                  <a:latin typeface="微軟正黑體" panose="020B0604030504040204" pitchFamily="34" charset="-120"/>
                  <a:ea typeface="微軟正黑體" panose="020B0604030504040204" pitchFamily="34" charset="-120"/>
                </a:rPr>
                <a:t>合作、互助、交流</a:t>
              </a:r>
              <a:r>
                <a:rPr lang="en-US" altLang="zh-TW" sz="1100" b="1" dirty="0">
                  <a:latin typeface="微軟正黑體" panose="020B0604030504040204" pitchFamily="34" charset="-120"/>
                  <a:ea typeface="微軟正黑體" panose="020B0604030504040204" pitchFamily="34" charset="-120"/>
                </a:rPr>
                <a:t>)</a:t>
              </a:r>
            </a:p>
          </p:txBody>
        </p:sp>
        <p:sp>
          <p:nvSpPr>
            <p:cNvPr id="29" name="文字方塊 28"/>
            <p:cNvSpPr txBox="1"/>
            <p:nvPr/>
          </p:nvSpPr>
          <p:spPr>
            <a:xfrm>
              <a:off x="7707222" y="4550399"/>
              <a:ext cx="285140" cy="1692771"/>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社會資源</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0" name="文字方塊 29"/>
            <p:cNvSpPr txBox="1"/>
            <p:nvPr/>
          </p:nvSpPr>
          <p:spPr>
            <a:xfrm>
              <a:off x="8411177" y="4517857"/>
              <a:ext cx="369332" cy="1692771"/>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正式課程</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1" name="文字方塊 30"/>
            <p:cNvSpPr txBox="1"/>
            <p:nvPr/>
          </p:nvSpPr>
          <p:spPr>
            <a:xfrm>
              <a:off x="8938595" y="4514515"/>
              <a:ext cx="369332" cy="1692771"/>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非正式課程</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2" name="文字方塊 31"/>
            <p:cNvSpPr txBox="1"/>
            <p:nvPr/>
          </p:nvSpPr>
          <p:spPr>
            <a:xfrm>
              <a:off x="9431608" y="4517858"/>
              <a:ext cx="374360" cy="1716189"/>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潛在課程</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3" name="文字方塊 32"/>
            <p:cNvSpPr txBox="1"/>
            <p:nvPr/>
          </p:nvSpPr>
          <p:spPr>
            <a:xfrm>
              <a:off x="9441995" y="4514515"/>
              <a:ext cx="374360" cy="1716189"/>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潛在課程</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4" name="文字方塊 33"/>
            <p:cNvSpPr txBox="1"/>
            <p:nvPr/>
          </p:nvSpPr>
          <p:spPr>
            <a:xfrm>
              <a:off x="9929649" y="4499706"/>
              <a:ext cx="374360" cy="1692771"/>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教學共備團隊</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5" name="文字方塊 34"/>
            <p:cNvSpPr txBox="1"/>
            <p:nvPr/>
          </p:nvSpPr>
          <p:spPr>
            <a:xfrm>
              <a:off x="10619430" y="4538177"/>
              <a:ext cx="374360" cy="1692771"/>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學校使命</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6" name="文字方塊 35"/>
            <p:cNvSpPr txBox="1"/>
            <p:nvPr/>
          </p:nvSpPr>
          <p:spPr>
            <a:xfrm>
              <a:off x="11117471" y="4748419"/>
              <a:ext cx="252820" cy="1492716"/>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規章辦法</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sp>
          <p:nvSpPr>
            <p:cNvPr id="37" name="文字方塊 36"/>
            <p:cNvSpPr txBox="1"/>
            <p:nvPr/>
          </p:nvSpPr>
          <p:spPr>
            <a:xfrm>
              <a:off x="11638434" y="4626251"/>
              <a:ext cx="252820" cy="1492716"/>
            </a:xfrm>
            <a:prstGeom prst="rect">
              <a:avLst/>
            </a:prstGeom>
            <a:solidFill>
              <a:schemeClr val="accent2"/>
            </a:solidFill>
          </p:spPr>
          <p:txBody>
            <a:bodyPr vert="horz" wrap="square" rtlCol="0">
              <a:spAutoFit/>
            </a:bodyPr>
            <a:lstStyle/>
            <a:p>
              <a:endParaRPr lang="en-US" altLang="zh-TW" sz="1300" b="1" dirty="0">
                <a:latin typeface="微軟正黑體" panose="020B0604030504040204" pitchFamily="34" charset="-120"/>
                <a:ea typeface="微軟正黑體" panose="020B0604030504040204" pitchFamily="34" charset="-120"/>
              </a:endParaRPr>
            </a:p>
            <a:p>
              <a:r>
                <a:rPr lang="zh-TW" altLang="en-US" sz="1300" b="1" dirty="0">
                  <a:latin typeface="微軟正黑體" panose="020B0604030504040204" pitchFamily="34" charset="-120"/>
                  <a:ea typeface="微軟正黑體" panose="020B0604030504040204" pitchFamily="34" charset="-120"/>
                </a:rPr>
                <a:t>行政團隊</a:t>
              </a:r>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a:p>
              <a:endParaRPr lang="en-US" altLang="zh-TW" sz="1300" b="1"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439724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510941" y="2227639"/>
            <a:ext cx="2190752" cy="658435"/>
          </a:xfrm>
          <a:prstGeom prst="roundRect">
            <a:avLst>
              <a:gd name="adj" fmla="val 16667"/>
            </a:avLst>
          </a:prstGeom>
          <a:solidFill>
            <a:srgbClr val="F79646"/>
          </a:solidFill>
          <a:ln w="38100">
            <a:solidFill>
              <a:srgbClr val="F2F2F2"/>
            </a:solidFill>
            <a:round/>
            <a:headEnd/>
            <a:tailEnd/>
          </a:ln>
          <a:effectLst>
            <a:outerShdw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3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政策建議</a:t>
            </a:r>
            <a:endParaRPr kumimoji="0" lang="zh-TW" altLang="en-US" sz="4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 name="AutoShape 4"/>
          <p:cNvSpPr>
            <a:spLocks noChangeArrowheads="1"/>
          </p:cNvSpPr>
          <p:nvPr/>
        </p:nvSpPr>
        <p:spPr bwMode="auto">
          <a:xfrm>
            <a:off x="3285894" y="2237622"/>
            <a:ext cx="2190750" cy="645632"/>
          </a:xfrm>
          <a:prstGeom prst="roundRect">
            <a:avLst>
              <a:gd name="adj" fmla="val 16667"/>
            </a:avLst>
          </a:prstGeom>
          <a:solidFill>
            <a:srgbClr val="4BACC6"/>
          </a:solidFill>
          <a:ln w="38100">
            <a:solidFill>
              <a:srgbClr val="F2F2F2"/>
            </a:solidFill>
            <a:round/>
            <a:headEnd/>
            <a:tailEnd/>
          </a:ln>
          <a:effectLst>
            <a:outerShdw dist="29783" dir="3885598"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3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協調諮詢</a:t>
            </a:r>
            <a:endParaRPr kumimoji="0" lang="zh-TW" altLang="en-US" sz="4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 name="AutoShape 5"/>
          <p:cNvSpPr>
            <a:spLocks noChangeArrowheads="1"/>
          </p:cNvSpPr>
          <p:nvPr/>
        </p:nvSpPr>
        <p:spPr bwMode="auto">
          <a:xfrm>
            <a:off x="6038621" y="2224957"/>
            <a:ext cx="2401907" cy="658435"/>
          </a:xfrm>
          <a:prstGeom prst="roundRect">
            <a:avLst>
              <a:gd name="adj" fmla="val 16667"/>
            </a:avLst>
          </a:prstGeom>
          <a:solidFill>
            <a:srgbClr val="C0504D"/>
          </a:solidFill>
          <a:ln w="38100">
            <a:solidFill>
              <a:srgbClr val="F2F2F2"/>
            </a:solidFill>
            <a:round/>
            <a:headEnd/>
            <a:tailEnd/>
          </a:ln>
          <a:effectLst>
            <a:outerShdw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36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平台建構</a:t>
            </a:r>
            <a:endParaRPr kumimoji="0" lang="zh-TW" altLang="en-US" sz="4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 name="AutoShape 6"/>
          <p:cNvSpPr>
            <a:spLocks noChangeArrowheads="1"/>
          </p:cNvSpPr>
          <p:nvPr/>
        </p:nvSpPr>
        <p:spPr bwMode="auto">
          <a:xfrm>
            <a:off x="8978671" y="2210885"/>
            <a:ext cx="2190750" cy="645632"/>
          </a:xfrm>
          <a:prstGeom prst="roundRect">
            <a:avLst>
              <a:gd name="adj" fmla="val 16667"/>
            </a:avLst>
          </a:prstGeom>
          <a:solidFill>
            <a:srgbClr val="4F81BD"/>
          </a:solidFill>
          <a:ln w="38100">
            <a:solidFill>
              <a:srgbClr val="F2F2F2"/>
            </a:solidFill>
            <a:round/>
            <a:headEnd/>
            <a:tailEnd/>
          </a:ln>
          <a:effectLst>
            <a:outerShdw dist="29783" dir="3885598"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3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專案執行</a:t>
            </a:r>
            <a:endParaRPr kumimoji="0" lang="zh-TW" altLang="en-US" sz="4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AutoShape 8"/>
          <p:cNvSpPr>
            <a:spLocks noChangeShapeType="1"/>
          </p:cNvSpPr>
          <p:nvPr/>
        </p:nvSpPr>
        <p:spPr bwMode="auto">
          <a:xfrm>
            <a:off x="1757248" y="1633804"/>
            <a:ext cx="8346985" cy="45719"/>
          </a:xfrm>
          <a:prstGeom prst="straightConnector1">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3" name="AutoShape 13"/>
          <p:cNvSpPr>
            <a:spLocks noChangeArrowheads="1"/>
          </p:cNvSpPr>
          <p:nvPr/>
        </p:nvSpPr>
        <p:spPr bwMode="auto">
          <a:xfrm>
            <a:off x="-135796" y="3354619"/>
            <a:ext cx="3099694" cy="3157618"/>
          </a:xfrm>
          <a:prstGeom prst="roundRect">
            <a:avLst>
              <a:gd name="adj" fmla="val 16667"/>
            </a:avLst>
          </a:prstGeom>
          <a:solidFill>
            <a:srgbClr val="FFFFFF"/>
          </a:solidFill>
          <a:ln w="9525">
            <a:solidFill>
              <a:srgbClr val="E36C0A"/>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對國教生命教育政策與方向提供智庫建議</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■生命教育中程計畫成果評估、未來目標與策略擬定</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zh-TW" sz="4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4" name="AutoShape 14"/>
          <p:cNvSpPr>
            <a:spLocks noChangeArrowheads="1"/>
          </p:cNvSpPr>
          <p:nvPr/>
        </p:nvSpPr>
        <p:spPr bwMode="auto">
          <a:xfrm>
            <a:off x="2572689" y="3378555"/>
            <a:ext cx="3241607" cy="3109746"/>
          </a:xfrm>
          <a:prstGeom prst="roundRect">
            <a:avLst>
              <a:gd name="adj" fmla="val 16667"/>
            </a:avLst>
          </a:prstGeom>
          <a:solidFill>
            <a:srgbClr val="FFFFFF"/>
          </a:solidFill>
          <a:ln w="9525">
            <a:solidFill>
              <a:srgbClr val="0070C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統籌國教體系內各生命教育推動單位並提供協調諮詢</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■生命教育推動小組</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■生命教育學科中心</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■生命教育資源中心</a:t>
            </a: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■典範學校</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■資訊平台</a:t>
            </a:r>
            <a:endParaRPr kumimoji="0" lang="zh-TW" altLang="zh-TW" sz="4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5" name="AutoShape 15"/>
          <p:cNvSpPr>
            <a:spLocks noChangeArrowheads="1"/>
          </p:cNvSpPr>
          <p:nvPr/>
        </p:nvSpPr>
        <p:spPr bwMode="auto">
          <a:xfrm>
            <a:off x="5570827" y="3392857"/>
            <a:ext cx="3992273" cy="3081141"/>
          </a:xfrm>
          <a:prstGeom prst="roundRect">
            <a:avLst>
              <a:gd name="adj" fmla="val 16667"/>
            </a:avLst>
          </a:prstGeom>
          <a:solidFill>
            <a:srgbClr val="FFFFFF"/>
          </a:solidFill>
          <a:ln w="9525">
            <a:solidFill>
              <a:srgbClr val="C00000"/>
            </a:solidFill>
            <a:round/>
            <a:headEnd/>
            <a:tailEnd/>
          </a:ln>
        </p:spPr>
        <p:txBody>
          <a:bodyPr vert="horz" wrap="square" lIns="91440" tIns="45720" rIns="91440" bIns="45720" numCol="1" anchor="t" anchorCtr="0" compatLnSpc="1">
            <a:prstTxWarp prst="textNoShape">
              <a:avLst/>
            </a:prstTxWarp>
          </a:bodyPr>
          <a:lstStyle>
            <a:lvl1pPr indent="1270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透過定期會議建構生</a:t>
            </a:r>
            <a:endParaRPr kumimoji="0" lang="en-US"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命教育相關局組協作</a:t>
            </a:r>
            <a:endParaRPr kumimoji="0" lang="en-US"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平台</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■高中及高職教育組</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■國中小及學前教育組</a:t>
            </a: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■學生事務及校園安全組</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12700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altLang="en-US"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各縣市教育局處</a:t>
            </a:r>
            <a:endParaRPr kumimoji="0" lang="zh-TW" altLang="en-US" sz="4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6" name="AutoShape 16"/>
          <p:cNvSpPr>
            <a:spLocks noChangeArrowheads="1"/>
          </p:cNvSpPr>
          <p:nvPr/>
        </p:nvSpPr>
        <p:spPr bwMode="auto">
          <a:xfrm>
            <a:off x="9309100" y="3354620"/>
            <a:ext cx="2882900" cy="3119378"/>
          </a:xfrm>
          <a:prstGeom prst="roundRect">
            <a:avLst>
              <a:gd name="adj" fmla="val 16667"/>
            </a:avLst>
          </a:prstGeom>
          <a:solidFill>
            <a:srgbClr val="FFFFFF"/>
          </a:solidFill>
          <a:ln w="9525">
            <a:solidFill>
              <a:srgbClr val="7D7D7D"/>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針對生命教育理想發展藍圖，推動各項專案</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■課程落實</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■師資培育</a:t>
            </a:r>
            <a:endParaRPr kumimoji="0" lang="zh-TW" altLang="zh-TW"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zh-TW" sz="2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■典範學校培力</a:t>
            </a:r>
            <a:endParaRPr kumimoji="0" lang="zh-TW" altLang="zh-TW" sz="4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9" name="向下箭號 24"/>
          <p:cNvSpPr>
            <a:spLocks/>
          </p:cNvSpPr>
          <p:nvPr/>
        </p:nvSpPr>
        <p:spPr bwMode="auto">
          <a:xfrm>
            <a:off x="1498022" y="2972038"/>
            <a:ext cx="190041" cy="373113"/>
          </a:xfrm>
          <a:prstGeom prst="downArrow">
            <a:avLst>
              <a:gd name="adj1" fmla="val 50000"/>
              <a:gd name="adj2" fmla="val 49623"/>
            </a:avLst>
          </a:prstGeom>
          <a:solidFill>
            <a:srgbClr val="FFFFFF"/>
          </a:solidFill>
          <a:ln w="25400">
            <a:solidFill>
              <a:srgbClr val="000000"/>
            </a:solidFill>
            <a:round/>
            <a:headEnd/>
            <a:tailEnd/>
          </a:ln>
        </p:spPr>
        <p:txBody>
          <a:bodyPr vert="horz" wrap="square" lIns="0" tIns="0" rIns="0" bIns="0" numCol="1" anchor="t" anchorCtr="0" compatLnSpc="1">
            <a:prstTxWarp prst="textNoShape">
              <a:avLst/>
            </a:prstTxWarp>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0" name="向下箭號 26"/>
          <p:cNvSpPr>
            <a:spLocks/>
          </p:cNvSpPr>
          <p:nvPr/>
        </p:nvSpPr>
        <p:spPr bwMode="auto">
          <a:xfrm>
            <a:off x="4286248" y="2976772"/>
            <a:ext cx="190041" cy="373113"/>
          </a:xfrm>
          <a:prstGeom prst="downArrow">
            <a:avLst>
              <a:gd name="adj1" fmla="val 50000"/>
              <a:gd name="adj2" fmla="val 49623"/>
            </a:avLst>
          </a:prstGeom>
          <a:solidFill>
            <a:srgbClr val="FFFFFF"/>
          </a:solidFill>
          <a:ln w="25400">
            <a:solidFill>
              <a:srgbClr val="000000"/>
            </a:solidFill>
            <a:round/>
            <a:headEnd/>
            <a:tailEnd/>
          </a:ln>
        </p:spPr>
        <p:txBody>
          <a:bodyPr vert="horz" wrap="square" lIns="0" tIns="0" rIns="0" bIns="0" numCol="1" anchor="t" anchorCtr="0" compatLnSpc="1">
            <a:prstTxWarp prst="textNoShape">
              <a:avLst/>
            </a:prstTxWarp>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1" name="向下箭號 27"/>
          <p:cNvSpPr>
            <a:spLocks/>
          </p:cNvSpPr>
          <p:nvPr/>
        </p:nvSpPr>
        <p:spPr bwMode="auto">
          <a:xfrm>
            <a:off x="7144553" y="2981506"/>
            <a:ext cx="190041" cy="373113"/>
          </a:xfrm>
          <a:prstGeom prst="downArrow">
            <a:avLst>
              <a:gd name="adj1" fmla="val 50000"/>
              <a:gd name="adj2" fmla="val 49623"/>
            </a:avLst>
          </a:prstGeom>
          <a:solidFill>
            <a:srgbClr val="FFFFFF"/>
          </a:solidFill>
          <a:ln w="25400">
            <a:solidFill>
              <a:srgbClr val="000000"/>
            </a:solidFill>
            <a:round/>
            <a:headEnd/>
            <a:tailEnd/>
          </a:ln>
        </p:spPr>
        <p:txBody>
          <a:bodyPr vert="horz" wrap="square" lIns="0" tIns="0" rIns="0" bIns="0" numCol="1" anchor="t" anchorCtr="0" compatLnSpc="1">
            <a:prstTxWarp prst="textNoShape">
              <a:avLst/>
            </a:prstTxWarp>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2" name="向下箭號 28"/>
          <p:cNvSpPr>
            <a:spLocks/>
          </p:cNvSpPr>
          <p:nvPr/>
        </p:nvSpPr>
        <p:spPr bwMode="auto">
          <a:xfrm>
            <a:off x="10088333" y="2945610"/>
            <a:ext cx="190041" cy="373113"/>
          </a:xfrm>
          <a:prstGeom prst="downArrow">
            <a:avLst>
              <a:gd name="adj1" fmla="val 50000"/>
              <a:gd name="adj2" fmla="val 49623"/>
            </a:avLst>
          </a:prstGeom>
          <a:solidFill>
            <a:srgbClr val="FFFFFF"/>
          </a:solidFill>
          <a:ln w="25400">
            <a:solidFill>
              <a:srgbClr val="000000"/>
            </a:solidFill>
            <a:round/>
            <a:headEnd/>
            <a:tailEnd/>
          </a:ln>
        </p:spPr>
        <p:txBody>
          <a:bodyPr vert="horz" wrap="square" lIns="0" tIns="0" rIns="0" bIns="0" numCol="1" anchor="t" anchorCtr="0" compatLnSpc="1">
            <a:prstTxWarp prst="textNoShape">
              <a:avLst/>
            </a:prstTxWarp>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3" name="Rectangle 20"/>
          <p:cNvSpPr>
            <a:spLocks noChangeArrowheads="1"/>
          </p:cNvSpPr>
          <p:nvPr/>
        </p:nvSpPr>
        <p:spPr bwMode="auto">
          <a:xfrm>
            <a:off x="2184400" y="234691"/>
            <a:ext cx="3071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4" name="Rectangle 30"/>
          <p:cNvSpPr>
            <a:spLocks noChangeArrowheads="1"/>
          </p:cNvSpPr>
          <p:nvPr/>
        </p:nvSpPr>
        <p:spPr bwMode="auto">
          <a:xfrm>
            <a:off x="2184400" y="463291"/>
            <a:ext cx="3071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TW" altLang="en-US" sz="3200">
              <a:latin typeface="微軟正黑體" panose="020B0604030504040204" pitchFamily="34" charset="-120"/>
              <a:ea typeface="微軟正黑體" panose="020B0604030504040204" pitchFamily="34" charset="-120"/>
              <a:cs typeface="Times New Roman" panose="02020603050405020304" pitchFamily="18" charset="0"/>
            </a:endParaRPr>
          </a:p>
        </p:txBody>
      </p:sp>
      <p:cxnSp>
        <p:nvCxnSpPr>
          <p:cNvPr id="26" name="直線單箭頭接點 25"/>
          <p:cNvCxnSpPr/>
          <p:nvPr/>
        </p:nvCxnSpPr>
        <p:spPr>
          <a:xfrm>
            <a:off x="1785733" y="1662113"/>
            <a:ext cx="0" cy="575509"/>
          </a:xfrm>
          <a:prstGeom prst="straightConnector1">
            <a:avLst/>
          </a:prstGeom>
          <a:ln w="571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8" name="直線單箭頭接點 27"/>
          <p:cNvCxnSpPr/>
          <p:nvPr/>
        </p:nvCxnSpPr>
        <p:spPr>
          <a:xfrm>
            <a:off x="4407823" y="1662113"/>
            <a:ext cx="0" cy="575509"/>
          </a:xfrm>
          <a:prstGeom prst="straightConnector1">
            <a:avLst/>
          </a:prstGeom>
          <a:ln w="571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9" name="直線單箭頭接點 28"/>
          <p:cNvCxnSpPr/>
          <p:nvPr/>
        </p:nvCxnSpPr>
        <p:spPr>
          <a:xfrm>
            <a:off x="7239700" y="1635376"/>
            <a:ext cx="0" cy="575509"/>
          </a:xfrm>
          <a:prstGeom prst="straightConnector1">
            <a:avLst/>
          </a:prstGeom>
          <a:ln w="571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0" name="直線單箭頭接點 29"/>
          <p:cNvCxnSpPr/>
          <p:nvPr/>
        </p:nvCxnSpPr>
        <p:spPr>
          <a:xfrm>
            <a:off x="10091533" y="1635376"/>
            <a:ext cx="0" cy="575509"/>
          </a:xfrm>
          <a:prstGeom prst="straightConnector1">
            <a:avLst/>
          </a:prstGeom>
          <a:ln w="571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1" name="直線單箭頭接點 30"/>
          <p:cNvCxnSpPr/>
          <p:nvPr/>
        </p:nvCxnSpPr>
        <p:spPr>
          <a:xfrm>
            <a:off x="5814296" y="1058295"/>
            <a:ext cx="0" cy="575509"/>
          </a:xfrm>
          <a:prstGeom prst="straightConnector1">
            <a:avLst/>
          </a:prstGeom>
          <a:ln w="571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7" name="AutoShape 2"/>
          <p:cNvSpPr>
            <a:spLocks noChangeArrowheads="1"/>
          </p:cNvSpPr>
          <p:nvPr/>
        </p:nvSpPr>
        <p:spPr bwMode="auto">
          <a:xfrm>
            <a:off x="4193492" y="356216"/>
            <a:ext cx="3180192" cy="746226"/>
          </a:xfrm>
          <a:prstGeom prst="roundRect">
            <a:avLst>
              <a:gd name="adj" fmla="val 16667"/>
            </a:avLst>
          </a:prstGeom>
          <a:solidFill>
            <a:srgbClr val="9BBB59"/>
          </a:solidFill>
          <a:ln w="38100">
            <a:solidFill>
              <a:srgbClr val="F2F2F2"/>
            </a:solidFill>
            <a:round/>
            <a:headEnd/>
            <a:tailEnd/>
          </a:ln>
          <a:effectLst>
            <a:outerShdw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36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國教署</a:t>
            </a:r>
            <a:r>
              <a:rPr kumimoji="0" lang="en-US" altLang="zh-TW" sz="36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LEPO</a:t>
            </a:r>
            <a:endParaRPr kumimoji="0" lang="en-US" altLang="zh-TW" sz="44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429015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37" y="5330825"/>
            <a:ext cx="3209925" cy="1428750"/>
          </a:xfrm>
          <a:prstGeom prst="rect">
            <a:avLst/>
          </a:prstGeom>
        </p:spPr>
      </p:pic>
      <p:sp>
        <p:nvSpPr>
          <p:cNvPr id="3" name="內容版面配置區 2"/>
          <p:cNvSpPr>
            <a:spLocks noGrp="1"/>
          </p:cNvSpPr>
          <p:nvPr>
            <p:ph idx="1"/>
          </p:nvPr>
        </p:nvSpPr>
        <p:spPr>
          <a:xfrm>
            <a:off x="330200" y="1813084"/>
            <a:ext cx="11861800" cy="5570568"/>
          </a:xfrm>
        </p:spPr>
        <p:txBody>
          <a:bodyPr>
            <a:normAutofit/>
          </a:bodyPr>
          <a:lstStyle/>
          <a:p>
            <a:pPr marL="0" indent="0">
              <a:buNone/>
            </a:pPr>
            <a:r>
              <a:rPr lang="zh-TW" altLang="zh-TW" sz="3600" b="1" dirty="0">
                <a:solidFill>
                  <a:srgbClr val="FF0000"/>
                </a:solidFill>
                <a:latin typeface="微軟正黑體" panose="020B0604030504040204" pitchFamily="34" charset="-120"/>
                <a:ea typeface="微軟正黑體" panose="020B0604030504040204" pitchFamily="34" charset="-120"/>
              </a:rPr>
              <a:t>一、籌備設置國教署生命教育專案辦公室</a:t>
            </a:r>
            <a:endParaRPr lang="en-US" altLang="zh-TW" sz="3600" b="1" dirty="0">
              <a:solidFill>
                <a:srgbClr val="FF0000"/>
              </a:solidFill>
              <a:latin typeface="微軟正黑體" panose="020B0604030504040204" pitchFamily="34" charset="-120"/>
              <a:ea typeface="微軟正黑體" panose="020B0604030504040204" pitchFamily="34" charset="-120"/>
            </a:endParaRPr>
          </a:p>
          <a:p>
            <a:pPr marL="0" indent="0">
              <a:buNone/>
            </a:pPr>
            <a:r>
              <a:rPr lang="zh-TW" altLang="en-US" sz="3600" b="1" dirty="0">
                <a:solidFill>
                  <a:srgbClr val="FF0000"/>
                </a:solidFill>
                <a:latin typeface="微軟正黑體" panose="020B0604030504040204" pitchFamily="34" charset="-120"/>
                <a:ea typeface="微軟正黑體" panose="020B0604030504040204" pitchFamily="34" charset="-120"/>
              </a:rPr>
              <a:t>      </a:t>
            </a:r>
            <a:r>
              <a:rPr lang="zh-TW" altLang="zh-TW" sz="3600" b="1" dirty="0">
                <a:solidFill>
                  <a:srgbClr val="FF0000"/>
                </a:solidFill>
                <a:latin typeface="微軟正黑體" panose="020B0604030504040204" pitchFamily="34" charset="-120"/>
                <a:ea typeface="微軟正黑體" panose="020B0604030504040204" pitchFamily="34" charset="-120"/>
              </a:rPr>
              <a:t>（</a:t>
            </a:r>
            <a:r>
              <a:rPr lang="en-US" altLang="zh-TW" sz="3600" b="1" dirty="0">
                <a:solidFill>
                  <a:srgbClr val="FF0000"/>
                </a:solidFill>
                <a:latin typeface="微軟正黑體" panose="020B0604030504040204" pitchFamily="34" charset="-120"/>
                <a:ea typeface="微軟正黑體" panose="020B0604030504040204" pitchFamily="34" charset="-120"/>
              </a:rPr>
              <a:t>Life Education Project Office</a:t>
            </a:r>
            <a:r>
              <a:rPr lang="zh-TW" altLang="zh-TW" sz="3600" b="1" dirty="0">
                <a:solidFill>
                  <a:srgbClr val="FF0000"/>
                </a:solidFill>
                <a:latin typeface="微軟正黑體" panose="020B0604030504040204" pitchFamily="34" charset="-120"/>
                <a:ea typeface="微軟正黑體" panose="020B0604030504040204" pitchFamily="34" charset="-120"/>
              </a:rPr>
              <a:t>，</a:t>
            </a:r>
            <a:r>
              <a:rPr lang="en-US" altLang="zh-TW" sz="3600" b="1" dirty="0">
                <a:solidFill>
                  <a:srgbClr val="FF0000"/>
                </a:solidFill>
                <a:latin typeface="微軟正黑體" panose="020B0604030504040204" pitchFamily="34" charset="-120"/>
                <a:ea typeface="微軟正黑體" panose="020B0604030504040204" pitchFamily="34" charset="-120"/>
              </a:rPr>
              <a:t>LEPO</a:t>
            </a:r>
            <a:r>
              <a:rPr lang="zh-TW" altLang="zh-TW" sz="3600" b="1" dirty="0">
                <a:solidFill>
                  <a:srgbClr val="FF0000"/>
                </a:solidFill>
                <a:latin typeface="微軟正黑體" panose="020B0604030504040204" pitchFamily="34" charset="-120"/>
                <a:ea typeface="微軟正黑體" panose="020B0604030504040204" pitchFamily="34" charset="-120"/>
              </a:rPr>
              <a:t>）。</a:t>
            </a:r>
          </a:p>
          <a:p>
            <a:pPr marL="0" indent="0">
              <a:buNone/>
            </a:pPr>
            <a:r>
              <a:rPr lang="zh-TW" altLang="zh-TW" sz="3600" dirty="0">
                <a:latin typeface="微軟正黑體" panose="020B0604030504040204" pitchFamily="34" charset="-120"/>
                <a:ea typeface="微軟正黑體" panose="020B0604030504040204" pitchFamily="34" charset="-120"/>
              </a:rPr>
              <a:t>二、招募典範學校，規劃並辦理團隊培力工作。</a:t>
            </a:r>
          </a:p>
          <a:p>
            <a:pPr marL="0" indent="0">
              <a:buNone/>
            </a:pPr>
            <a:r>
              <a:rPr lang="zh-TW" altLang="zh-TW" sz="3600" dirty="0">
                <a:latin typeface="微軟正黑體" panose="020B0604030504040204" pitchFamily="34" charset="-120"/>
                <a:ea typeface="微軟正黑體" panose="020B0604030504040204" pitchFamily="34" charset="-120"/>
              </a:rPr>
              <a:t>三、盤整國教體系內各級生命教育推動單位之現況</a:t>
            </a:r>
            <a:r>
              <a:rPr lang="zh-TW" altLang="en-US" sz="3600" dirty="0">
                <a:latin typeface="微軟正黑體" panose="020B0604030504040204" pitchFamily="34" charset="-120"/>
                <a:ea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a:p>
            <a:pPr marL="0" indent="901700">
              <a:buNone/>
            </a:pPr>
            <a:r>
              <a:rPr lang="zh-TW" altLang="zh-TW" sz="3600" dirty="0">
                <a:latin typeface="微軟正黑體" panose="020B0604030504040204" pitchFamily="34" charset="-120"/>
                <a:ea typeface="微軟正黑體" panose="020B0604030504040204" pitchFamily="34" charset="-120"/>
              </a:rPr>
              <a:t>包括官方以及民間的資源投入、運作方式、整合情形、</a:t>
            </a:r>
            <a:endParaRPr lang="en-US" altLang="zh-TW" sz="3600" dirty="0">
              <a:latin typeface="微軟正黑體" panose="020B0604030504040204" pitchFamily="34" charset="-120"/>
              <a:ea typeface="微軟正黑體" panose="020B0604030504040204" pitchFamily="34" charset="-120"/>
            </a:endParaRPr>
          </a:p>
          <a:p>
            <a:pPr marL="0" indent="0">
              <a:buNone/>
            </a:pPr>
            <a:r>
              <a:rPr lang="zh-TW" altLang="en-US" sz="3600" dirty="0">
                <a:latin typeface="微軟正黑體" panose="020B0604030504040204" pitchFamily="34" charset="-120"/>
                <a:ea typeface="微軟正黑體" panose="020B0604030504040204" pitchFamily="34" charset="-120"/>
              </a:rPr>
              <a:t>       </a:t>
            </a:r>
            <a:r>
              <a:rPr lang="zh-TW" altLang="zh-TW" sz="3600" dirty="0">
                <a:latin typeface="微軟正黑體" panose="020B0604030504040204" pitchFamily="34" charset="-120"/>
                <a:ea typeface="微軟正黑體" panose="020B0604030504040204" pitchFamily="34" charset="-120"/>
              </a:rPr>
              <a:t>實際面臨困難及挑戰等，以利專案辦公室設立之後，</a:t>
            </a:r>
            <a:endParaRPr lang="en-US" altLang="zh-TW" sz="3600" dirty="0">
              <a:latin typeface="微軟正黑體" panose="020B0604030504040204" pitchFamily="34" charset="-120"/>
              <a:ea typeface="微軟正黑體" panose="020B0604030504040204" pitchFamily="34" charset="-120"/>
            </a:endParaRPr>
          </a:p>
          <a:p>
            <a:pPr marL="0" indent="0">
              <a:buNone/>
            </a:pPr>
            <a:r>
              <a:rPr lang="zh-TW" altLang="en-US" sz="3600" dirty="0">
                <a:latin typeface="微軟正黑體" panose="020B0604030504040204" pitchFamily="34" charset="-120"/>
                <a:ea typeface="微軟正黑體" panose="020B0604030504040204" pitchFamily="34" charset="-120"/>
              </a:rPr>
              <a:t>       </a:t>
            </a:r>
            <a:r>
              <a:rPr lang="zh-TW" altLang="zh-TW" sz="3600" dirty="0">
                <a:latin typeface="微軟正黑體" panose="020B0604030504040204" pitchFamily="34" charset="-120"/>
                <a:ea typeface="微軟正黑體" panose="020B0604030504040204" pitchFamily="34" charset="-120"/>
              </a:rPr>
              <a:t>提供國教生命教育政策建言之參考依據。</a:t>
            </a: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8880475" y="211340"/>
            <a:ext cx="3209925" cy="1428750"/>
          </a:xfrm>
          <a:prstGeom prst="rect">
            <a:avLst/>
          </a:prstGeom>
        </p:spPr>
      </p:pic>
      <p:sp>
        <p:nvSpPr>
          <p:cNvPr id="6" name="標題 3"/>
          <p:cNvSpPr txBox="1">
            <a:spLocks/>
          </p:cNvSpPr>
          <p:nvPr/>
        </p:nvSpPr>
        <p:spPr>
          <a:xfrm>
            <a:off x="-2032000" y="551259"/>
            <a:ext cx="128778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zh-TW" altLang="zh-TW" sz="6000" dirty="0">
                <a:solidFill>
                  <a:srgbClr val="0070C0"/>
                </a:solidFill>
                <a:latin typeface="微軟正黑體" panose="020B0604030504040204" pitchFamily="34" charset="-120"/>
                <a:ea typeface="微軟正黑體" panose="020B0604030504040204" pitchFamily="34" charset="-120"/>
              </a:rPr>
              <a:t>先導計畫</a:t>
            </a:r>
            <a:r>
              <a:rPr lang="zh-TW" altLang="en-US" sz="6000" dirty="0">
                <a:solidFill>
                  <a:srgbClr val="0070C0"/>
                </a:solidFill>
                <a:latin typeface="微軟正黑體" panose="020B0604030504040204" pitchFamily="34" charset="-120"/>
                <a:ea typeface="微軟正黑體" panose="020B0604030504040204" pitchFamily="34" charset="-120"/>
              </a:rPr>
              <a:t>目標</a:t>
            </a:r>
          </a:p>
        </p:txBody>
      </p:sp>
    </p:spTree>
    <p:extLst>
      <p:ext uri="{BB962C8B-B14F-4D97-AF65-F5344CB8AC3E}">
        <p14:creationId xmlns:p14="http://schemas.microsoft.com/office/powerpoint/2010/main" val="3051968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37" y="5330825"/>
            <a:ext cx="3209925" cy="1428750"/>
          </a:xfrm>
          <a:prstGeom prst="rect">
            <a:avLst/>
          </a:prstGeom>
        </p:spPr>
      </p:pic>
      <p:pic>
        <p:nvPicPr>
          <p:cNvPr id="2" name="內容版面配置區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202019" y="2216741"/>
            <a:ext cx="3500455" cy="3500455"/>
          </a:xfrm>
        </p:spPr>
      </p:pic>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8880475" y="211340"/>
            <a:ext cx="3209925" cy="1428750"/>
          </a:xfrm>
          <a:prstGeom prst="rect">
            <a:avLst/>
          </a:prstGeom>
        </p:spPr>
      </p:pic>
      <p:sp>
        <p:nvSpPr>
          <p:cNvPr id="6" name="標題 3"/>
          <p:cNvSpPr txBox="1">
            <a:spLocks/>
          </p:cNvSpPr>
          <p:nvPr/>
        </p:nvSpPr>
        <p:spPr>
          <a:xfrm>
            <a:off x="-2032000" y="551259"/>
            <a:ext cx="128778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zh-TW" altLang="en-US" sz="6000" dirty="0">
                <a:solidFill>
                  <a:srgbClr val="0070C0"/>
                </a:solidFill>
                <a:latin typeface="微軟正黑體" panose="020B0604030504040204" pitchFamily="34" charset="-120"/>
                <a:ea typeface="微軟正黑體" panose="020B0604030504040204" pitchFamily="34" charset="-120"/>
              </a:rPr>
              <a:t>研習回饋量表</a:t>
            </a:r>
          </a:p>
        </p:txBody>
      </p:sp>
    </p:spTree>
    <p:extLst>
      <p:ext uri="{BB962C8B-B14F-4D97-AF65-F5344CB8AC3E}">
        <p14:creationId xmlns:p14="http://schemas.microsoft.com/office/powerpoint/2010/main" val="266388150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1933</TotalTime>
  <Words>600</Words>
  <Application>Microsoft Office PowerPoint</Application>
  <PresentationFormat>寬螢幕</PresentationFormat>
  <Paragraphs>102</Paragraphs>
  <Slides>7</Slides>
  <Notes>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7</vt:i4>
      </vt:variant>
    </vt:vector>
  </HeadingPairs>
  <TitlesOfParts>
    <vt:vector size="15" baseType="lpstr">
      <vt:lpstr>文鼎粗標準宋體</vt:lpstr>
      <vt:lpstr>微軟正黑體</vt:lpstr>
      <vt:lpstr>新細明體</vt:lpstr>
      <vt:lpstr>Arial</vt:lpstr>
      <vt:lpstr>Calibri</vt:lpstr>
      <vt:lpstr>Calibri Light</vt:lpstr>
      <vt:lpstr>Times New Roman</vt:lpstr>
      <vt:lpstr>Office 佈景主題</vt:lpstr>
      <vt:lpstr> 國教署生命教育專案辦公室       （Life Education Project Office，LEPO） </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國中小生命教育推動諮詢會議  北區第一場次</dc:title>
  <dc:creator>USER</dc:creator>
  <cp:lastModifiedBy>怡欣 盧</cp:lastModifiedBy>
  <cp:revision>142</cp:revision>
  <dcterms:created xsi:type="dcterms:W3CDTF">2018-09-06T14:01:46Z</dcterms:created>
  <dcterms:modified xsi:type="dcterms:W3CDTF">2019-08-23T03:08:05Z</dcterms:modified>
</cp:coreProperties>
</file>