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5050"/>
    <a:srgbClr val="CC0000"/>
    <a:srgbClr val="006600"/>
    <a:srgbClr val="33CC33"/>
    <a:srgbClr val="0000FF"/>
    <a:srgbClr val="D60093"/>
    <a:srgbClr val="FF0066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62" autoAdjust="0"/>
    <p:restoredTop sz="91436" autoAdjust="0"/>
  </p:normalViewPr>
  <p:slideViewPr>
    <p:cSldViewPr>
      <p:cViewPr varScale="1">
        <p:scale>
          <a:sx n="90" d="100"/>
          <a:sy n="90" d="100"/>
        </p:scale>
        <p:origin x="-3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 dirty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8B07215C-376D-4A7A-B551-726816C33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14B5BE21-8A51-42B1-A457-DE2AC33AFD1B}" type="datetimeFigureOut">
              <a:rPr lang="en-US" altLang="zh-TW"/>
              <a:pPr>
                <a:defRPr/>
              </a:pPr>
              <a:t>1/26/2017</a:t>
            </a:fld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9564838-70CB-4014-BB3B-505BA316D1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8F70E-B826-4E4D-A173-A350780CA75F}" type="slidenum">
              <a:rPr lang="en-US" altLang="zh-TW" smtClean="0">
                <a:ea typeface="新細明體" charset="-120"/>
              </a:rPr>
              <a:pPr/>
              <a:t>0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18435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C31FB-ABDF-469D-AA7D-402B21352826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26627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C33D6-F774-4988-A6C8-8E746669D2C4}" type="slidenum">
              <a:rPr lang="en-US" altLang="zh-TW" smtClean="0">
                <a:ea typeface="新細明體" charset="-120"/>
              </a:rPr>
              <a:pPr/>
              <a:t>8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圖像版面配置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0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32771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F4EE2B-25CF-4EC2-80D8-CF433A9F9004}" type="slidenum">
              <a:rPr lang="en-US" altLang="zh-TW" smtClean="0">
                <a:ea typeface="新細明體" charset="-120"/>
              </a:rPr>
              <a:pPr/>
              <a:t>13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A539C711-2F41-4CBD-8773-6C86D074A418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9DF5C78F-BF93-4E62-9B91-BC71E09913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A2AD580-84F8-4FB4-B8B3-D4BB27FC66EB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A064C095-5599-4CFB-93AE-D9457A70DA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1573EFF-B30C-429F-9530-FD82B81EF70C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28D0C48A-2FFC-417D-A726-1D0D63583E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7"/>
          <p:cNvGrpSpPr>
            <a:grpSpLocks/>
          </p:cNvGrpSpPr>
          <p:nvPr userDrawn="1"/>
        </p:nvGrpSpPr>
        <p:grpSpPr bwMode="auto">
          <a:xfrm>
            <a:off x="166688" y="136525"/>
            <a:ext cx="8863012" cy="742950"/>
            <a:chOff x="167002" y="77341"/>
            <a:chExt cx="8862698" cy="742072"/>
          </a:xfrm>
        </p:grpSpPr>
        <p:sp>
          <p:nvSpPr>
            <p:cNvPr id="5" name="Rectangle 24"/>
            <p:cNvSpPr>
              <a:spLocks noChangeArrowheads="1"/>
            </p:cNvSpPr>
            <p:nvPr userDrawn="1"/>
          </p:nvSpPr>
          <p:spPr bwMode="gray">
            <a:xfrm>
              <a:off x="1011522" y="640238"/>
              <a:ext cx="8018178" cy="317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0F753BD9-1A07-4301-AC75-EBB63E9012F2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619837F-7675-4E9E-B204-A8DF7251B0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04489305-4FEB-4874-A5DE-1C6FC1896CC3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00495C87-CA86-4D18-9070-9F50B059B9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5F4FEEAA-2132-4161-B13F-8DC775A129C6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818A000D-5FDA-4D25-8644-7DE73C3682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B7B29F9C-9648-4DC0-96B3-D3BD32FDF83D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97BAE050-83D6-4A97-86F4-968AA756DB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9DA7D125-9A84-418C-9C8C-AAE44E843EDA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B3B256A0-363B-4378-B9D0-D9832AF934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8FE1ADE7-F8AB-415B-BDB6-185A8F2F4F4F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E6AC0CC7-26C3-4763-BE4B-362972C874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AA6A58DC-A750-4BD4-8D2C-79E78A1ECAF2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E20A98ED-36DE-4903-A4CF-A806B90A226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A69B4693-91F6-47AB-8F8B-4140C6384568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kumimoji="1">
                <a:latin typeface="Tahoma" pitchFamily="34" charset="0"/>
                <a:ea typeface="標楷體" pitchFamily="65" charset="-120"/>
              </a:defRPr>
            </a:lvl1pPr>
          </a:lstStyle>
          <a:p>
            <a:pPr>
              <a:defRPr/>
            </a:pPr>
            <a:fld id="{FBF3A908-7E97-4916-8465-868DF3504A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defRPr>
            </a:lvl1pPr>
          </a:lstStyle>
          <a:p>
            <a:pPr>
              <a:defRPr/>
            </a:pPr>
            <a:fld id="{B1A6AB29-8FE4-4C00-8B0B-7B36F7D33601}" type="datetime1">
              <a:rPr lang="zh-TW" altLang="en-US"/>
              <a:pPr>
                <a:defRPr/>
              </a:pPr>
              <a:t>2017/1/26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defRPr>
            </a:lvl1pPr>
          </a:lstStyle>
          <a:p>
            <a:pPr>
              <a:defRPr/>
            </a:pPr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defRPr>
            </a:lvl1pPr>
          </a:lstStyle>
          <a:p>
            <a:pPr>
              <a:defRPr/>
            </a:pPr>
            <a:fld id="{4C33DD17-BC6D-4E6E-ABF1-94F18DD4BE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108" r:id="rId2"/>
    <p:sldLayoutId id="2147484109" r:id="rId3"/>
    <p:sldLayoutId id="2147484110" r:id="rId4"/>
    <p:sldLayoutId id="2147484111" r:id="rId5"/>
    <p:sldLayoutId id="2147484112" r:id="rId6"/>
    <p:sldLayoutId id="2147484113" r:id="rId7"/>
    <p:sldLayoutId id="2147484114" r:id="rId8"/>
    <p:sldLayoutId id="2147484115" r:id="rId9"/>
    <p:sldLayoutId id="2147484116" r:id="rId10"/>
    <p:sldLayoutId id="214748411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zh-TW" altLang="en-US" smtClean="0"/>
              <a:t>公教人員退休制度改革方案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zh-TW" altLang="en-US" smtClean="0"/>
              <a:t>說明會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175" y="2420938"/>
            <a:ext cx="4752975" cy="4103687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zh-TW" dirty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7650" name="標題 2"/>
          <p:cNvSpPr>
            <a:spLocks noGrp="1"/>
          </p:cNvSpPr>
          <p:nvPr>
            <p:ph type="title"/>
          </p:nvPr>
        </p:nvSpPr>
        <p:spPr>
          <a:xfrm>
            <a:off x="461963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二、請領資格：教育人員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50825" y="1992313"/>
          <a:ext cx="3673475" cy="4749800"/>
        </p:xfrm>
        <a:graphic>
          <a:graphicData uri="http://schemas.openxmlformats.org/drawingml/2006/table">
            <a:tbl>
              <a:tblPr/>
              <a:tblGrid>
                <a:gridCol w="617538"/>
                <a:gridCol w="908050"/>
                <a:gridCol w="1036637"/>
                <a:gridCol w="1111250"/>
              </a:tblGrid>
              <a:tr h="450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退休年度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法定年齡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展期及減額之計算基準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過渡期間指標數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年資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+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年齡之合計數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指標數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基本年齡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107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76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marR="0" lvl="0" indent="-15240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至少需年滿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50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歲</a:t>
                      </a:r>
                    </a:p>
                    <a:p>
                      <a:pPr marL="152400" marR="0" lvl="0" indent="-152400" algn="just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年資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+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年齡高於或等於指標數即可支領全額月退休金，不受法定起支年齡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歲影響</a:t>
                      </a: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108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77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109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78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110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79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111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112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81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113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83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114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85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115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87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116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89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117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60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118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61(60)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119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62(60)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120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63(60)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121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64(60)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122</a:t>
                      </a: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65(60)</a:t>
                      </a:r>
                      <a:endParaRPr kumimoji="0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 </a:t>
                      </a:r>
                      <a:endParaRPr kumimoji="0" lang="zh-TW" altLang="zh-TW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48832" marR="4883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27748" name="投影片編號版面配置區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161C17-9883-4658-A8C3-C6C519F8BEF8}" type="slidenum">
              <a:rPr lang="zh-TW" altLang="en-US">
                <a:solidFill>
                  <a:srgbClr val="898989"/>
                </a:solidFill>
              </a:rPr>
              <a:pPr/>
              <a:t>9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b="1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8674" name="標題 1"/>
          <p:cNvSpPr>
            <a:spLocks noGrp="1"/>
          </p:cNvSpPr>
          <p:nvPr>
            <p:ph type="title"/>
          </p:nvPr>
        </p:nvSpPr>
        <p:spPr>
          <a:xfrm>
            <a:off x="461963" y="40640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三、財源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370013" y="3197225"/>
          <a:ext cx="2481262" cy="1168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364163" y="3197225"/>
          <a:ext cx="2592387" cy="12398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963" y="3529013"/>
            <a:ext cx="863600" cy="43338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TW" altLang="en-US"/>
          </a:p>
        </p:txBody>
      </p:sp>
      <p:sp>
        <p:nvSpPr>
          <p:cNvPr id="28702" name="投影片編號版面配置區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A0114F-B2AB-49CC-AD10-879129887B3E}" type="slidenum">
              <a:rPr lang="zh-TW" altLang="en-US">
                <a:solidFill>
                  <a:srgbClr val="898989"/>
                </a:solidFill>
              </a:rPr>
              <a:pPr/>
              <a:t>10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550" y="2492375"/>
            <a:ext cx="7848600" cy="3744913"/>
          </a:xfrm>
        </p:spPr>
        <p:txBody>
          <a:bodyPr rtlCol="0"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en-US" dirty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9698" name="標題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四、基金管理：提昇退撫基金收益</a:t>
            </a:r>
          </a:p>
        </p:txBody>
      </p:sp>
      <p:sp>
        <p:nvSpPr>
          <p:cNvPr id="29699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417A23-597A-48B2-BC32-699879939F0A}" type="slidenum">
              <a:rPr lang="zh-TW" altLang="en-US">
                <a:solidFill>
                  <a:srgbClr val="898989"/>
                </a:solidFill>
              </a:rPr>
              <a:pPr/>
              <a:t>11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8363" y="2420938"/>
            <a:ext cx="7407275" cy="4032250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30722" name="標題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五、制度轉換</a:t>
            </a:r>
          </a:p>
        </p:txBody>
      </p:sp>
      <p:sp>
        <p:nvSpPr>
          <p:cNvPr id="30723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DA7551-30C3-4BB7-8615-DBAA1AE93233}" type="slidenum">
              <a:rPr lang="zh-TW" altLang="en-US">
                <a:solidFill>
                  <a:srgbClr val="898989"/>
                </a:solidFill>
              </a:rPr>
              <a:pPr/>
              <a:t>12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8363" y="2060575"/>
            <a:ext cx="7407275" cy="4608513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endParaRPr lang="en-US" altLang="zh-TW" dirty="0" smtClean="0"/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31746" name="標題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六、特殊對象</a:t>
            </a:r>
          </a:p>
        </p:txBody>
      </p:sp>
      <p:sp>
        <p:nvSpPr>
          <p:cNvPr id="31747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xfrm>
            <a:off x="4002088" y="6513513"/>
            <a:ext cx="116205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FAF90D-1DC5-4F35-82D7-4B08F10E99B7}" type="slidenum">
              <a:rPr lang="zh-TW" altLang="en-US">
                <a:solidFill>
                  <a:srgbClr val="898989"/>
                </a:solidFill>
              </a:rPr>
              <a:pPr/>
              <a:t>13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8363" y="2565400"/>
            <a:ext cx="7407275" cy="3449638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3794" name="標題 2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七、</a:t>
            </a:r>
            <a:r>
              <a:rPr lang="zh-TW" altLang="zh-TW" sz="3600" smtClean="0"/>
              <a:t>其他</a:t>
            </a:r>
            <a:endParaRPr lang="zh-TW" altLang="en-US" sz="3600" smtClean="0"/>
          </a:p>
        </p:txBody>
      </p:sp>
      <p:sp>
        <p:nvSpPr>
          <p:cNvPr id="33795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FB066C-962E-4B96-B367-C65350445DE8}" type="slidenum">
              <a:rPr lang="zh-TW" altLang="en-US">
                <a:solidFill>
                  <a:srgbClr val="898989"/>
                </a:solidFill>
              </a:rPr>
              <a:pPr/>
              <a:t>14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7795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圖片 3" descr="國家年金改革國是會議全國大會報告[1].pdf - Adobe Acrobat Pro"/>
          <p:cNvPicPr>
            <a:picLocks noChangeAspect="1"/>
          </p:cNvPicPr>
          <p:nvPr/>
        </p:nvPicPr>
        <p:blipFill>
          <a:blip r:embed="rId3"/>
          <a:srcRect l="32675" t="38451" r="37399" b="11018"/>
          <a:stretch>
            <a:fillRect/>
          </a:stretch>
        </p:blipFill>
        <p:spPr bwMode="auto">
          <a:xfrm>
            <a:off x="6300788" y="4384675"/>
            <a:ext cx="26384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標題 2"/>
          <p:cNvSpPr>
            <a:spLocks noGrp="1"/>
          </p:cNvSpPr>
          <p:nvPr>
            <p:ph type="title"/>
          </p:nvPr>
        </p:nvSpPr>
        <p:spPr>
          <a:xfrm>
            <a:off x="461963" y="476250"/>
            <a:ext cx="8229600" cy="1252538"/>
          </a:xfrm>
        </p:spPr>
        <p:txBody>
          <a:bodyPr/>
          <a:lstStyle/>
          <a:p>
            <a:r>
              <a:rPr lang="zh-TW" altLang="en-US" smtClean="0"/>
              <a:t>公教人員退休制度改革</a:t>
            </a:r>
            <a:r>
              <a:rPr lang="zh-TW" altLang="zh-TW" smtClean="0"/>
              <a:t>方案</a:t>
            </a:r>
            <a:r>
              <a:rPr lang="zh-TW" altLang="en-US" smtClean="0"/>
              <a:t>大綱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1538" y="2565400"/>
            <a:ext cx="7408862" cy="344963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17412" name="投影片編號版面配置區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4F383C-1B0E-4209-B66A-1125836FBA69}" type="slidenum">
              <a:rPr lang="zh-TW" altLang="en-US">
                <a:solidFill>
                  <a:srgbClr val="898989"/>
                </a:solidFill>
              </a:rPr>
              <a:pPr/>
              <a:t>1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19458" name="標題 2"/>
          <p:cNvSpPr>
            <a:spLocks noGrp="1"/>
          </p:cNvSpPr>
          <p:nvPr>
            <p:ph type="title"/>
          </p:nvPr>
        </p:nvSpPr>
        <p:spPr>
          <a:xfrm>
            <a:off x="539750" y="506413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一、給付：</a:t>
            </a:r>
            <a:r>
              <a:rPr lang="zh-TW" altLang="zh-TW" sz="3600" smtClean="0"/>
              <a:t>調整退休金計算基準 </a:t>
            </a:r>
            <a:endParaRPr lang="zh-TW" altLang="en-US" sz="360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116013" y="4508500"/>
          <a:ext cx="7272337" cy="10985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9469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F7B5C0-E23E-4436-BF72-7E4DDBF300DF}" type="slidenum">
              <a:rPr lang="zh-TW" altLang="en-US">
                <a:solidFill>
                  <a:srgbClr val="898989"/>
                </a:solidFill>
              </a:rPr>
              <a:pPr/>
              <a:t>2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2"/>
          <p:cNvSpPr>
            <a:spLocks noGrp="1"/>
          </p:cNvSpPr>
          <p:nvPr>
            <p:ph type="title"/>
          </p:nvPr>
        </p:nvSpPr>
        <p:spPr>
          <a:xfrm>
            <a:off x="608013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一、給付：調降退休所得上限及下限</a:t>
            </a:r>
          </a:p>
        </p:txBody>
      </p:sp>
      <p:sp>
        <p:nvSpPr>
          <p:cNvPr id="20482" name="文字方塊 5"/>
          <p:cNvSpPr txBox="1">
            <a:spLocks noChangeArrowheads="1"/>
          </p:cNvSpPr>
          <p:nvPr/>
        </p:nvSpPr>
        <p:spPr bwMode="auto">
          <a:xfrm>
            <a:off x="4133850" y="5661025"/>
            <a:ext cx="4910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zh-TW" altLang="en-US"/>
              <a:t> </a:t>
            </a:r>
            <a:endParaRPr lang="zh-TW" altLang="en-US" sz="120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013" y="2492375"/>
            <a:ext cx="8093075" cy="3778250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20484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3E4AF2-6575-43E2-9257-8A170F230D68}" type="slidenum">
              <a:rPr lang="zh-TW" altLang="en-US">
                <a:solidFill>
                  <a:srgbClr val="898989"/>
                </a:solidFill>
              </a:rPr>
              <a:pPr/>
              <a:t>3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1538" y="2492375"/>
            <a:ext cx="7408862" cy="3960813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zh-TW" altLang="zh-TW" sz="3500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1506" name="標題 1"/>
          <p:cNvSpPr>
            <a:spLocks noGrp="1"/>
          </p:cNvSpPr>
          <p:nvPr>
            <p:ph type="title"/>
          </p:nvPr>
        </p:nvSpPr>
        <p:spPr>
          <a:xfrm>
            <a:off x="461963" y="5270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一、給付：調整優惠存款制度</a:t>
            </a:r>
            <a:r>
              <a:rPr lang="en-US" altLang="zh-TW" sz="3600" smtClean="0"/>
              <a:t>(1)</a:t>
            </a:r>
            <a:endParaRPr lang="zh-TW" altLang="en-US" sz="360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116013" y="3284538"/>
          <a:ext cx="4895850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33" name="投影片編號版面配置區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45BB06-3E98-4A69-93C8-4E056DCDAE1C}" type="slidenum">
              <a:rPr lang="zh-TW" altLang="en-US">
                <a:solidFill>
                  <a:srgbClr val="898989"/>
                </a:solidFill>
              </a:rPr>
              <a:pPr/>
              <a:t>4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650" y="2565400"/>
            <a:ext cx="7524750" cy="38163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sz="2600" b="1" dirty="0"/>
              <a:t>支領一次退休金者：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en-US" altLang="zh-TW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zh-TW" altLang="en-US" dirty="0"/>
          </a:p>
        </p:txBody>
      </p:sp>
      <p:sp>
        <p:nvSpPr>
          <p:cNvPr id="22530" name="標題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一、給付：調整優惠存款制度</a:t>
            </a:r>
            <a:r>
              <a:rPr lang="en-US" altLang="zh-TW" sz="3600" smtClean="0"/>
              <a:t>(2)</a:t>
            </a:r>
            <a:endParaRPr lang="zh-TW" altLang="en-US" sz="360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883275" y="3429000"/>
          <a:ext cx="2808288" cy="1701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551" name="投影片編號版面配置區 8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8F6AC4-9B71-4208-A8D6-AAC894FE9A61}" type="slidenum">
              <a:rPr lang="zh-TW" altLang="en-US">
                <a:solidFill>
                  <a:srgbClr val="898989"/>
                </a:solidFill>
              </a:rPr>
              <a:pPr/>
              <a:t>5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088" y="2051050"/>
            <a:ext cx="7408862" cy="3451225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611188" y="515938"/>
            <a:ext cx="8229600" cy="1252537"/>
          </a:xfrm>
        </p:spPr>
        <p:txBody>
          <a:bodyPr/>
          <a:lstStyle/>
          <a:p>
            <a:r>
              <a:rPr lang="zh-TW" altLang="en-US" sz="3600" smtClean="0"/>
              <a:t>一、給付：調整優惠存款制度</a:t>
            </a:r>
            <a:r>
              <a:rPr lang="en-US" altLang="zh-TW" sz="3600" smtClean="0"/>
              <a:t>(3)</a:t>
            </a:r>
            <a:endParaRPr lang="zh-TW" altLang="en-US" sz="3600" smtClean="0"/>
          </a:p>
        </p:txBody>
      </p:sp>
      <p:grpSp>
        <p:nvGrpSpPr>
          <p:cNvPr id="23555" name="群組 8"/>
          <p:cNvGrpSpPr>
            <a:grpSpLocks/>
          </p:cNvGrpSpPr>
          <p:nvPr/>
        </p:nvGrpSpPr>
        <p:grpSpPr bwMode="auto">
          <a:xfrm>
            <a:off x="1547813" y="4551363"/>
            <a:ext cx="5738812" cy="2306637"/>
            <a:chOff x="2057795" y="4584211"/>
            <a:chExt cx="5738610" cy="2306169"/>
          </a:xfrm>
        </p:grpSpPr>
        <p:pic>
          <p:nvPicPr>
            <p:cNvPr id="23557" name="圖片 4" descr="附表[1].doc [相容模式] - Word"/>
            <p:cNvPicPr>
              <a:picLocks noChangeAspect="1"/>
            </p:cNvPicPr>
            <p:nvPr/>
          </p:nvPicPr>
          <p:blipFill>
            <a:blip r:embed="rId2"/>
            <a:srcRect l="35162" t="26369" r="33836" b="10110"/>
            <a:stretch>
              <a:fillRect/>
            </a:stretch>
          </p:blipFill>
          <p:spPr bwMode="auto">
            <a:xfrm>
              <a:off x="5761961" y="4584211"/>
              <a:ext cx="2034444" cy="2273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8" name="內容版面配置區 3" descr="E080019-001.doc [唯讀] [相容模式] - Word"/>
            <p:cNvPicPr>
              <a:picLocks noChangeAspect="1"/>
            </p:cNvPicPr>
            <p:nvPr/>
          </p:nvPicPr>
          <p:blipFill>
            <a:blip r:embed="rId3"/>
            <a:srcRect l="2831" t="6259" r="55872" b="25600"/>
            <a:stretch>
              <a:fillRect/>
            </a:stretch>
          </p:blipFill>
          <p:spPr bwMode="auto">
            <a:xfrm>
              <a:off x="2057795" y="4663820"/>
              <a:ext cx="2473955" cy="2226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圓角矩形 6"/>
            <p:cNvSpPr/>
            <p:nvPr/>
          </p:nvSpPr>
          <p:spPr>
            <a:xfrm rot="19671410">
              <a:off x="2619750" y="5492077"/>
              <a:ext cx="1150896" cy="56979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zh-TW" altLang="en-US" sz="2400" dirty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508" y="5403195"/>
              <a:ext cx="1152484" cy="5713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zh-TW" altLang="en-US" sz="2400" dirty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23556" name="投影片編號版面配置區 1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11BE05-E2B6-45EB-9035-A8D46C56377D}" type="slidenum">
              <a:rPr lang="zh-TW" altLang="en-US">
                <a:solidFill>
                  <a:srgbClr val="898989"/>
                </a:solidFill>
              </a:rPr>
              <a:pPr/>
              <a:t>6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4213" y="2781300"/>
            <a:ext cx="7591425" cy="3816350"/>
          </a:xfrm>
        </p:spPr>
        <p:txBody>
          <a:bodyPr rtlCol="0"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4578" name="標題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一、給付：取消年資補償金</a:t>
            </a:r>
            <a:r>
              <a:rPr lang="en-US" altLang="zh-TW" sz="3600" smtClean="0"/>
              <a:t/>
            </a:r>
            <a:br>
              <a:rPr lang="en-US" altLang="zh-TW" sz="3600" smtClean="0"/>
            </a:br>
            <a:r>
              <a:rPr lang="en-US" altLang="zh-TW" sz="3600" smtClean="0"/>
              <a:t>                           </a:t>
            </a:r>
            <a:r>
              <a:rPr lang="zh-TW" altLang="en-US" sz="3600" smtClean="0"/>
              <a:t>調整月撫慰金制度</a:t>
            </a:r>
          </a:p>
        </p:txBody>
      </p:sp>
      <p:sp>
        <p:nvSpPr>
          <p:cNvPr id="24579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B92D8-E81D-44A1-87CB-7A29AAF0EF3D}" type="slidenum">
              <a:rPr lang="zh-TW" altLang="en-US">
                <a:solidFill>
                  <a:srgbClr val="898989"/>
                </a:solidFill>
              </a:rPr>
              <a:pPr/>
              <a:t>7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>
          <a:xfrm>
            <a:off x="539750" y="476250"/>
            <a:ext cx="8229600" cy="1252538"/>
          </a:xfrm>
        </p:spPr>
        <p:txBody>
          <a:bodyPr/>
          <a:lstStyle/>
          <a:p>
            <a:r>
              <a:rPr lang="zh-TW" altLang="en-US" sz="3600" smtClean="0"/>
              <a:t>二、請領資格：公務人員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463" y="2708275"/>
            <a:ext cx="4248150" cy="3506788"/>
          </a:xfrm>
        </p:spPr>
        <p:txBody>
          <a:bodyPr rtlCol="0">
            <a:no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/>
        </p:nvGraphicFramePr>
        <p:xfrm>
          <a:off x="250825" y="1989138"/>
          <a:ext cx="4249738" cy="4746625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25658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9A85CD-327C-4276-AB37-4A4F6DABDAAB}" type="slidenum">
              <a:rPr lang="zh-TW" altLang="en-US">
                <a:solidFill>
                  <a:srgbClr val="898989"/>
                </a:solidFill>
              </a:rPr>
              <a:pPr/>
              <a:t>8</a:t>
            </a:fld>
            <a:endParaRPr lang="en-US" altLang="zh-TW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2160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12</vt:i4>
      </vt:variant>
      <vt:variant>
        <vt:lpstr>投影片標題</vt:lpstr>
      </vt:variant>
      <vt:variant>
        <vt:i4>16</vt:i4>
      </vt:variant>
    </vt:vector>
  </HeadingPairs>
  <TitlesOfParts>
    <vt:vector size="36" baseType="lpstr">
      <vt:lpstr>Tahoma</vt:lpstr>
      <vt:lpstr>標楷體</vt:lpstr>
      <vt:lpstr>Arial</vt:lpstr>
      <vt:lpstr>Candara</vt:lpstr>
      <vt:lpstr>Symbol</vt:lpstr>
      <vt:lpstr>新細明體</vt:lpstr>
      <vt:lpstr>Calibri</vt:lpstr>
      <vt:lpstr>Times New Roman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OWNER</cp:lastModifiedBy>
  <cp:revision>2388</cp:revision>
  <cp:lastPrinted>2017-01-25T01:44:36Z</cp:lastPrinted>
  <dcterms:created xsi:type="dcterms:W3CDTF">2012-10-01T10:45:38Z</dcterms:created>
  <dcterms:modified xsi:type="dcterms:W3CDTF">2017-01-26T07:56:47Z</dcterms:modified>
</cp:coreProperties>
</file>