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335" r:id="rId3"/>
    <p:sldId id="332" r:id="rId4"/>
    <p:sldId id="334" r:id="rId5"/>
    <p:sldId id="336" r:id="rId6"/>
    <p:sldId id="333" r:id="rId7"/>
    <p:sldId id="339" r:id="rId8"/>
    <p:sldId id="337" r:id="rId9"/>
    <p:sldId id="340" r:id="rId10"/>
    <p:sldId id="338" r:id="rId11"/>
    <p:sldId id="349" r:id="rId12"/>
    <p:sldId id="347" r:id="rId13"/>
    <p:sldId id="348" r:id="rId14"/>
    <p:sldId id="257" r:id="rId15"/>
    <p:sldId id="258" r:id="rId16"/>
    <p:sldId id="259" r:id="rId17"/>
    <p:sldId id="260" r:id="rId18"/>
    <p:sldId id="261" r:id="rId19"/>
    <p:sldId id="262" r:id="rId20"/>
    <p:sldId id="269" r:id="rId21"/>
    <p:sldId id="271" r:id="rId22"/>
    <p:sldId id="272" r:id="rId23"/>
    <p:sldId id="284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3" r:id="rId32"/>
    <p:sldId id="305" r:id="rId33"/>
    <p:sldId id="309" r:id="rId34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3EF219-7B43-4A98-B99B-4E5FF09AAF7B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C41A31-69EA-4C73-81CD-ED2332AB458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6002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莊馥華</a:t>
            </a:r>
            <a:r>
              <a:rPr lang="en-US" altLang="zh-TW" sz="4400" dirty="0" smtClean="0">
                <a:solidFill>
                  <a:schemeClr val="tx1"/>
                </a:solidFill>
              </a:rPr>
              <a:t>&amp;</a:t>
            </a:r>
            <a:r>
              <a:rPr lang="zh-TW" altLang="en-US" sz="4400" dirty="0" smtClean="0">
                <a:solidFill>
                  <a:schemeClr val="tx1"/>
                </a:solidFill>
              </a:rPr>
              <a:t>莊媽媽</a:t>
            </a:r>
            <a:endParaRPr lang="en-US" altLang="zh-TW" sz="4400" dirty="0" smtClean="0">
              <a:solidFill>
                <a:schemeClr val="tx1"/>
              </a:solidFill>
            </a:endParaRPr>
          </a:p>
          <a:p>
            <a:r>
              <a:rPr lang="en-US" altLang="zh-TW" sz="4400" dirty="0" smtClean="0">
                <a:solidFill>
                  <a:schemeClr val="tx1"/>
                </a:solidFill>
              </a:rPr>
              <a:t>105.10.21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/>
              <a:t>讓夢想成為力量</a:t>
            </a:r>
          </a:p>
        </p:txBody>
      </p:sp>
    </p:spTree>
    <p:extLst>
      <p:ext uri="{BB962C8B-B14F-4D97-AF65-F5344CB8AC3E}">
        <p14:creationId xmlns:p14="http://schemas.microsoft.com/office/powerpoint/2010/main" val="397079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32859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b="1" u="sng" dirty="0">
                <a:solidFill>
                  <a:schemeClr val="tx1"/>
                </a:solidFill>
              </a:rPr>
              <a:t>發現生命的</a:t>
            </a:r>
            <a:r>
              <a:rPr lang="zh-TW" altLang="en-US" sz="3200" b="1" u="sng" dirty="0" smtClean="0">
                <a:solidFill>
                  <a:schemeClr val="tx1"/>
                </a:solidFill>
              </a:rPr>
              <a:t>真諦</a:t>
            </a:r>
            <a:r>
              <a:rPr lang="en-US" altLang="zh-TW" sz="3200" b="1" u="sng" dirty="0" smtClean="0">
                <a:solidFill>
                  <a:schemeClr val="tx1"/>
                </a:solidFill>
              </a:rPr>
              <a:t/>
            </a:r>
            <a:br>
              <a:rPr lang="en-US" altLang="zh-TW" sz="3200" b="1" u="sng" dirty="0" smtClean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   多重障礙的</a:t>
            </a:r>
            <a:r>
              <a:rPr lang="zh-TW" altLang="en-US" sz="3200" u="sng" dirty="0">
                <a:solidFill>
                  <a:schemeClr val="tx1"/>
                </a:solidFill>
              </a:rPr>
              <a:t>馥華</a:t>
            </a:r>
            <a:r>
              <a:rPr lang="zh-TW" altLang="en-US" sz="3200" dirty="0">
                <a:solidFill>
                  <a:schemeClr val="tx1"/>
                </a:solidFill>
              </a:rPr>
              <a:t>並沒被身體的障礙及環境的惡劣所打敗，相反的更加努力，她希望未來能盡己之力回饋社會，因為她認為「不問自己失去什麼，但問自己能給於什麼」才是生命的真諦。（資料提供：瑪利亞社會福利基金會）</a:t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</a:t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en-US" altLang="zh-TW" sz="3200" dirty="0" smtClean="0">
                <a:solidFill>
                  <a:schemeClr val="tx1"/>
                </a:solidFill>
              </a:rPr>
              <a:t>~~~~</a:t>
            </a:r>
            <a:r>
              <a:rPr lang="zh-TW" altLang="en-US" sz="3200" dirty="0" smtClean="0">
                <a:solidFill>
                  <a:schemeClr val="tx1"/>
                </a:solidFill>
              </a:rPr>
              <a:t>在</a:t>
            </a:r>
            <a:r>
              <a:rPr lang="zh-TW" altLang="en-US" sz="3200" dirty="0">
                <a:solidFill>
                  <a:schemeClr val="tx1"/>
                </a:solidFill>
              </a:rPr>
              <a:t>接納中成長的孩子，學會去</a:t>
            </a:r>
            <a:r>
              <a:rPr lang="zh-TW" altLang="en-US" sz="3200" dirty="0" smtClean="0">
                <a:solidFill>
                  <a:schemeClr val="tx1"/>
                </a:solidFill>
              </a:rPr>
              <a:t>愛</a:t>
            </a:r>
            <a:r>
              <a:rPr lang="en-US" altLang="zh-TW" sz="3200" dirty="0" smtClean="0">
                <a:solidFill>
                  <a:schemeClr val="tx1"/>
                </a:solidFill>
              </a:rPr>
              <a:t>~~~~~</a:t>
            </a: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7772400" cy="4968552"/>
          </a:xfrm>
        </p:spPr>
        <p:txBody>
          <a:bodyPr>
            <a:normAutofit fontScale="90000"/>
          </a:bodyPr>
          <a:lstStyle/>
          <a:p>
            <a:r>
              <a:rPr lang="en-US" altLang="zh-TW" sz="2700" dirty="0" smtClean="0">
                <a:solidFill>
                  <a:schemeClr val="tx1"/>
                </a:solidFill>
              </a:rPr>
              <a:t>1.</a:t>
            </a:r>
            <a:r>
              <a:rPr lang="zh-TW" altLang="en-US" sz="2700" dirty="0">
                <a:solidFill>
                  <a:schemeClr val="tx1"/>
                </a:solidFill>
              </a:rPr>
              <a:t>聽見 勇氣的聲音 </a:t>
            </a:r>
            <a:r>
              <a:rPr lang="en-US" altLang="zh-TW" sz="2700" dirty="0">
                <a:solidFill>
                  <a:schemeClr val="tx1"/>
                </a:solidFill>
              </a:rPr>
              <a:t>(</a:t>
            </a:r>
            <a:r>
              <a:rPr lang="zh-TW" altLang="en-US" sz="2700" dirty="0">
                <a:solidFill>
                  <a:schemeClr val="tx1"/>
                </a:solidFill>
              </a:rPr>
              <a:t>莊馥華</a:t>
            </a:r>
            <a:r>
              <a:rPr lang="en-US" altLang="zh-TW" sz="2700" dirty="0" smtClean="0">
                <a:solidFill>
                  <a:schemeClr val="tx1"/>
                </a:solidFill>
              </a:rPr>
              <a:t>)</a:t>
            </a:r>
            <a:r>
              <a:rPr lang="zh-TW" altLang="en-US" sz="2700" dirty="0" smtClean="0">
                <a:solidFill>
                  <a:schemeClr val="tx1"/>
                </a:solidFill>
              </a:rPr>
              <a:t>    </a:t>
            </a:r>
            <a:r>
              <a:rPr lang="en-US" altLang="zh-TW" sz="2700" dirty="0" smtClean="0">
                <a:solidFill>
                  <a:schemeClr val="tx1"/>
                </a:solidFill>
              </a:rPr>
              <a:t>4</a:t>
            </a:r>
            <a:r>
              <a:rPr lang="zh-TW" altLang="en-US" sz="2700" dirty="0" smtClean="0">
                <a:solidFill>
                  <a:schemeClr val="tx1"/>
                </a:solidFill>
              </a:rPr>
              <a:t>分鐘</a:t>
            </a:r>
            <a:r>
              <a:rPr lang="en-US" altLang="zh-TW" sz="2700" dirty="0">
                <a:solidFill>
                  <a:schemeClr val="tx1"/>
                </a:solidFill>
              </a:rPr>
              <a:t/>
            </a:r>
            <a:br>
              <a:rPr lang="en-US" altLang="zh-TW" sz="2700" dirty="0">
                <a:solidFill>
                  <a:schemeClr val="tx1"/>
                </a:solidFill>
              </a:rPr>
            </a:br>
            <a:r>
              <a:rPr lang="en-US" altLang="zh-TW" sz="2700" dirty="0">
                <a:solidFill>
                  <a:schemeClr val="tx1"/>
                </a:solidFill>
              </a:rPr>
              <a:t>https://</a:t>
            </a:r>
            <a:r>
              <a:rPr lang="en-US" altLang="zh-TW" sz="2700" dirty="0" smtClean="0">
                <a:solidFill>
                  <a:schemeClr val="tx1"/>
                </a:solidFill>
              </a:rPr>
              <a:t>www.youtube.com/watch?v=5HY-p_LHMxY</a:t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sz="2700" dirty="0" smtClean="0">
                <a:solidFill>
                  <a:schemeClr val="tx1"/>
                </a:solidFill>
              </a:rPr>
              <a:t/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sz="2700" dirty="0" smtClean="0">
                <a:solidFill>
                  <a:schemeClr val="tx1"/>
                </a:solidFill>
              </a:rPr>
              <a:t>2</a:t>
            </a:r>
            <a:r>
              <a:rPr lang="en-US" altLang="zh-TW" sz="2700" dirty="0">
                <a:solidFill>
                  <a:schemeClr val="tx1"/>
                </a:solidFill>
              </a:rPr>
              <a:t>.</a:t>
            </a:r>
            <a:r>
              <a:rPr lang="en-US" altLang="zh-TW" sz="2700" dirty="0" smtClean="0">
                <a:solidFill>
                  <a:schemeClr val="tx1"/>
                </a:solidFill>
              </a:rPr>
              <a:t>《</a:t>
            </a:r>
            <a:r>
              <a:rPr lang="zh-TW" altLang="en-US" sz="2700" dirty="0">
                <a:solidFill>
                  <a:schemeClr val="tx1"/>
                </a:solidFill>
              </a:rPr>
              <a:t>海天浪：莊馥華的詩與生命故事</a:t>
            </a:r>
            <a:r>
              <a:rPr lang="en-US" altLang="zh-TW" sz="2700" dirty="0">
                <a:solidFill>
                  <a:schemeClr val="tx1"/>
                </a:solidFill>
              </a:rPr>
              <a:t>》</a:t>
            </a:r>
            <a:r>
              <a:rPr lang="zh-TW" altLang="en-US" sz="2700" dirty="0">
                <a:solidFill>
                  <a:schemeClr val="tx1"/>
                </a:solidFill>
              </a:rPr>
              <a:t>新書</a:t>
            </a:r>
            <a:r>
              <a:rPr lang="zh-TW" altLang="en-US" sz="2700" dirty="0" smtClean="0">
                <a:solidFill>
                  <a:schemeClr val="tx1"/>
                </a:solidFill>
              </a:rPr>
              <a:t>記者會</a:t>
            </a:r>
            <a:r>
              <a:rPr lang="en-US" altLang="zh-TW" sz="2700" dirty="0" smtClean="0">
                <a:solidFill>
                  <a:schemeClr val="tx1"/>
                </a:solidFill>
              </a:rPr>
              <a:t>20100508</a:t>
            </a:r>
            <a:r>
              <a:rPr lang="zh-TW" altLang="en-US" sz="2700" dirty="0" smtClean="0">
                <a:solidFill>
                  <a:schemeClr val="tx1"/>
                </a:solidFill>
              </a:rPr>
              <a:t>    </a:t>
            </a:r>
            <a:r>
              <a:rPr lang="en-US" altLang="zh-TW" sz="2700" dirty="0" smtClean="0">
                <a:solidFill>
                  <a:schemeClr val="tx1"/>
                </a:solidFill>
              </a:rPr>
              <a:t>9</a:t>
            </a:r>
            <a:r>
              <a:rPr lang="zh-TW" altLang="en-US" sz="2700" dirty="0" smtClean="0">
                <a:solidFill>
                  <a:schemeClr val="tx1"/>
                </a:solidFill>
              </a:rPr>
              <a:t>分鐘</a:t>
            </a:r>
            <a:r>
              <a:rPr lang="en-US" altLang="zh-TW" sz="2700" dirty="0" smtClean="0">
                <a:solidFill>
                  <a:schemeClr val="tx1"/>
                </a:solidFill>
              </a:rPr>
              <a:t/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sz="2700" dirty="0" smtClean="0">
                <a:solidFill>
                  <a:schemeClr val="tx1"/>
                </a:solidFill>
              </a:rPr>
              <a:t>https</a:t>
            </a:r>
            <a:r>
              <a:rPr lang="en-US" altLang="zh-TW" sz="2700" dirty="0">
                <a:solidFill>
                  <a:schemeClr val="tx1"/>
                </a:solidFill>
              </a:rPr>
              <a:t>://</a:t>
            </a:r>
            <a:r>
              <a:rPr lang="en-US" altLang="zh-TW" sz="2700" dirty="0" smtClean="0">
                <a:solidFill>
                  <a:schemeClr val="tx1"/>
                </a:solidFill>
              </a:rPr>
              <a:t>www.youtube.com/watch?v=g_j8ZlsDL6I</a:t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sz="2700" dirty="0">
                <a:solidFill>
                  <a:schemeClr val="tx1"/>
                </a:solidFill>
              </a:rPr>
              <a:t/>
            </a:r>
            <a:br>
              <a:rPr lang="en-US" altLang="zh-TW" sz="2700" dirty="0">
                <a:solidFill>
                  <a:schemeClr val="tx1"/>
                </a:solidFill>
              </a:rPr>
            </a:br>
            <a:r>
              <a:rPr lang="en-US" altLang="zh-TW" sz="2700" dirty="0" smtClean="0">
                <a:solidFill>
                  <a:schemeClr val="tx1"/>
                </a:solidFill>
              </a:rPr>
              <a:t>3.</a:t>
            </a:r>
            <a:r>
              <a:rPr lang="zh-TW" altLang="en-US" sz="2700" dirty="0">
                <a:solidFill>
                  <a:schemeClr val="tx1"/>
                </a:solidFill>
              </a:rPr>
              <a:t> </a:t>
            </a:r>
            <a:r>
              <a:rPr lang="en-US" altLang="zh-TW" sz="2700" dirty="0">
                <a:solidFill>
                  <a:schemeClr val="tx1"/>
                </a:solidFill>
              </a:rPr>
              <a:t>【</a:t>
            </a:r>
            <a:r>
              <a:rPr lang="zh-TW" altLang="en-US" sz="2700" dirty="0">
                <a:solidFill>
                  <a:schemeClr val="tx1"/>
                </a:solidFill>
              </a:rPr>
              <a:t>教育電台</a:t>
            </a:r>
            <a:r>
              <a:rPr lang="en-US" altLang="zh-TW" sz="2700" dirty="0">
                <a:solidFill>
                  <a:schemeClr val="tx1"/>
                </a:solidFill>
              </a:rPr>
              <a:t>】</a:t>
            </a:r>
            <a:r>
              <a:rPr lang="zh-TW" altLang="en-US" sz="2700" dirty="0">
                <a:solidFill>
                  <a:schemeClr val="tx1"/>
                </a:solidFill>
              </a:rPr>
              <a:t>密碼女孩的生命詩歌：莊馥華 </a:t>
            </a:r>
            <a:r>
              <a:rPr lang="en-US" altLang="zh-TW" sz="2700" dirty="0">
                <a:solidFill>
                  <a:schemeClr val="tx1"/>
                </a:solidFill>
              </a:rPr>
              <a:t>at NER </a:t>
            </a:r>
            <a:r>
              <a:rPr lang="en-US" altLang="zh-TW" sz="2700" dirty="0" smtClean="0">
                <a:solidFill>
                  <a:schemeClr val="tx1"/>
                </a:solidFill>
              </a:rPr>
              <a:t>Talk  18</a:t>
            </a:r>
            <a:r>
              <a:rPr lang="zh-TW" altLang="en-US" sz="2700" dirty="0" smtClean="0">
                <a:solidFill>
                  <a:schemeClr val="tx1"/>
                </a:solidFill>
              </a:rPr>
              <a:t>分鐘</a:t>
            </a:r>
            <a:r>
              <a:rPr lang="en-US" altLang="zh-TW" sz="2700" dirty="0">
                <a:solidFill>
                  <a:schemeClr val="tx1"/>
                </a:solidFill>
              </a:rPr>
              <a:t/>
            </a:r>
            <a:br>
              <a:rPr lang="en-US" altLang="zh-TW" sz="2700" dirty="0">
                <a:solidFill>
                  <a:schemeClr val="tx1"/>
                </a:solidFill>
              </a:rPr>
            </a:br>
            <a:r>
              <a:rPr lang="en-US" altLang="zh-TW" sz="2700" dirty="0">
                <a:solidFill>
                  <a:schemeClr val="tx1"/>
                </a:solidFill>
              </a:rPr>
              <a:t>https://www.youtube.com/watch?v=scuouKJMtPg</a:t>
            </a:r>
            <a:r>
              <a:rPr lang="en-US" altLang="zh-TW" sz="2800" dirty="0" smtClean="0">
                <a:solidFill>
                  <a:schemeClr val="tx1"/>
                </a:solidFill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</a:rPr>
            </a:br>
            <a:r>
              <a:rPr lang="en-US" altLang="zh-TW" sz="2800" dirty="0">
                <a:solidFill>
                  <a:schemeClr val="tx1"/>
                </a:solidFill>
              </a:rPr>
              <a:t/>
            </a:r>
            <a:br>
              <a:rPr lang="en-US" altLang="zh-TW" sz="2800" dirty="0">
                <a:solidFill>
                  <a:schemeClr val="tx1"/>
                </a:solidFill>
              </a:rPr>
            </a:b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a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8" y="1405732"/>
            <a:ext cx="3810575" cy="443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"/>
            <a:ext cx="4398336" cy="68685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7123" y="476672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莊馥華</a:t>
            </a:r>
            <a:endParaRPr lang="zh-TW" alt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3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KMBT_C280160901165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7"/>
            <a:ext cx="4554341" cy="640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KMBT_C2801609011655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82" y="260647"/>
            <a:ext cx="4502418" cy="6408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9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92" y="548680"/>
            <a:ext cx="4559573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569"/>
            <a:ext cx="4788024" cy="709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5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71400"/>
            <a:ext cx="3997994" cy="718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4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75" y="0"/>
            <a:ext cx="4233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15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8" y="0"/>
            <a:ext cx="4173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12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06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14834"/>
            <a:ext cx="2843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006-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6" y="908802"/>
            <a:ext cx="3534332" cy="309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86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22714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/>
              <a:t/>
            </a:r>
            <a:br>
              <a:rPr lang="zh-TW" altLang="en-US" sz="3200" b="1" dirty="0"/>
            </a:br>
            <a:r>
              <a:rPr lang="zh-TW" altLang="en-US" sz="4400" b="1" dirty="0" smtClean="0">
                <a:solidFill>
                  <a:schemeClr val="tx1"/>
                </a:solidFill>
              </a:rPr>
              <a:t>莊馥華</a:t>
            </a:r>
            <a:r>
              <a:rPr lang="zh-TW" altLang="en-US" sz="4400" b="1" dirty="0">
                <a:solidFill>
                  <a:schemeClr val="tx1"/>
                </a:solidFill>
              </a:rPr>
              <a:t>的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故事</a:t>
            </a:r>
            <a:r>
              <a:rPr lang="en-US" altLang="zh-TW" sz="4400" b="1" dirty="0" smtClean="0">
                <a:solidFill>
                  <a:schemeClr val="tx1"/>
                </a:solidFill>
              </a:rPr>
              <a:t/>
            </a:r>
            <a:br>
              <a:rPr lang="en-US" altLang="zh-TW" sz="4400" b="1" dirty="0" smtClean="0">
                <a:solidFill>
                  <a:schemeClr val="tx1"/>
                </a:solidFill>
              </a:rPr>
            </a:br>
            <a:r>
              <a:rPr lang="zh-TW" altLang="en-US" sz="2400" dirty="0">
                <a:solidFill>
                  <a:schemeClr val="tx1"/>
                </a:solidFill>
              </a:rPr>
              <a:t/>
            </a:r>
            <a:br>
              <a:rPr lang="zh-TW" altLang="en-US" sz="24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她的眼神清亮，臉上總是充滿微笑，在嘈雜的人群中顯得分外寧靜。</a:t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乍看之下，</a:t>
            </a:r>
            <a:r>
              <a:rPr lang="zh-TW" altLang="en-US" sz="3200" u="sng" dirty="0">
                <a:solidFill>
                  <a:schemeClr val="tx1"/>
                </a:solidFill>
              </a:rPr>
              <a:t>莊馥華</a:t>
            </a:r>
            <a:r>
              <a:rPr lang="zh-TW" altLang="en-US" sz="3200" dirty="0">
                <a:solidFill>
                  <a:schemeClr val="tx1"/>
                </a:solidFill>
              </a:rPr>
              <a:t>只是個坐輪椅的年輕女孩，但她其實看不見、不能動，也不能言語，只能聽。她所創作的</a:t>
            </a:r>
            <a:r>
              <a:rPr lang="en-US" altLang="zh-TW" sz="3200" dirty="0">
                <a:solidFill>
                  <a:schemeClr val="tx1"/>
                </a:solidFill>
              </a:rPr>
              <a:t>200</a:t>
            </a:r>
            <a:r>
              <a:rPr lang="zh-TW" altLang="en-US" sz="3200" dirty="0">
                <a:solidFill>
                  <a:schemeClr val="tx1"/>
                </a:solidFill>
              </a:rPr>
              <a:t>多首詩都是藉由頭部的擺動與摩斯碼輔具一字字拼成。</a:t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她最大的夢想是讀大學、當勵志作家，把愛傳到世上每個角落。</a:t>
            </a:r>
            <a:r>
              <a:rPr lang="zh-TW" altLang="en-US" sz="2800" dirty="0">
                <a:solidFill>
                  <a:schemeClr val="tx1"/>
                </a:solidFill>
              </a:rPr>
              <a:t/>
            </a:r>
            <a:br>
              <a:rPr lang="zh-TW" altLang="en-US" sz="28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4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0"/>
            <a:ext cx="4519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79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8" y="0"/>
            <a:ext cx="327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28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8" y="0"/>
            <a:ext cx="404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88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5" y="0"/>
            <a:ext cx="456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85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3" y="0"/>
            <a:ext cx="6796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97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0"/>
            <a:ext cx="3343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009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8" y="0"/>
            <a:ext cx="4948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854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264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89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3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08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8" y="0"/>
            <a:ext cx="365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68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90666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u="sng" dirty="0" smtClean="0">
                <a:solidFill>
                  <a:schemeClr val="tx1"/>
                </a:solidFill>
              </a:rPr>
              <a:t>浴</a:t>
            </a:r>
            <a:r>
              <a:rPr lang="zh-TW" altLang="en-US" sz="3200" b="1" u="sng" dirty="0">
                <a:solidFill>
                  <a:schemeClr val="tx1"/>
                </a:solidFill>
              </a:rPr>
              <a:t>火重生的勇</a:t>
            </a:r>
            <a:r>
              <a:rPr lang="zh-TW" altLang="en-US" sz="3200" b="1" u="sng" dirty="0" smtClean="0">
                <a:solidFill>
                  <a:schemeClr val="tx1"/>
                </a:solidFill>
              </a:rPr>
              <a:t>者</a:t>
            </a:r>
            <a:r>
              <a:rPr lang="en-US" altLang="zh-TW" sz="3200" b="1" u="sng" dirty="0" smtClean="0">
                <a:solidFill>
                  <a:schemeClr val="tx1"/>
                </a:solidFill>
              </a:rPr>
              <a:t/>
            </a:r>
            <a:br>
              <a:rPr lang="en-US" altLang="zh-TW" sz="3200" b="1" u="sng" dirty="0" smtClean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   我的身軀雖然被困在一個小小的所在，我的心卻像一隻彩蝶飛舞在青草地上，遨遊在向日葵花叢間，我感到自由，自由的像一把伸出雙翼的鑰匙，飛向無限的空間，打開又扣上，到此時，我才明瞭生命的意義是去發現生命的真諦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809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5" y="0"/>
            <a:ext cx="2863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58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8" y="0"/>
            <a:ext cx="3260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055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25" y="0"/>
            <a:ext cx="3230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155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388769" cy="5990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83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06690"/>
          </a:xfrm>
        </p:spPr>
        <p:txBody>
          <a:bodyPr>
            <a:noAutofit/>
          </a:bodyPr>
          <a:lstStyle/>
          <a:p>
            <a:pPr algn="l"/>
            <a:r>
              <a:rPr lang="zh-TW" altLang="en-US" sz="2000" b="1" dirty="0">
                <a:solidFill>
                  <a:schemeClr val="tx1"/>
                </a:solidFill>
              </a:rPr>
              <a:t/>
            </a:r>
            <a:br>
              <a:rPr lang="zh-TW" altLang="en-US" sz="2000" b="1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b="1" u="sng" dirty="0" smtClean="0">
                <a:solidFill>
                  <a:schemeClr val="tx1"/>
                </a:solidFill>
              </a:rPr>
              <a:t>被火紋身，生命變黑白</a:t>
            </a:r>
            <a:r>
              <a:rPr lang="en-US" altLang="zh-TW" sz="3200" b="1" u="sng" dirty="0" smtClean="0">
                <a:solidFill>
                  <a:schemeClr val="tx1"/>
                </a:solidFill>
              </a:rPr>
              <a:t/>
            </a:r>
            <a:br>
              <a:rPr lang="en-US" altLang="zh-TW" sz="3200" b="1" u="sng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/>
            </a:r>
            <a:br>
              <a:rPr lang="zh-TW" altLang="en-US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        </a:t>
            </a:r>
            <a:r>
              <a:rPr lang="zh-TW" altLang="en-US" sz="3200" u="sng" dirty="0" smtClean="0">
                <a:solidFill>
                  <a:schemeClr val="tx1"/>
                </a:solidFill>
              </a:rPr>
              <a:t>馥華</a:t>
            </a:r>
            <a:r>
              <a:rPr lang="zh-TW" altLang="en-US" sz="3200" dirty="0" smtClean="0">
                <a:solidFill>
                  <a:schemeClr val="tx1"/>
                </a:solidFill>
              </a:rPr>
              <a:t>是八十二年台中市模範學生代表獎的得主，八十三年由於鄰家男童的貪玩，釀成了火災，突如其來的大火熔蝕了甫到手的獎盃，也燒盡了</a:t>
            </a:r>
            <a:r>
              <a:rPr lang="zh-TW" altLang="en-US" sz="3200" u="sng" dirty="0" smtClean="0">
                <a:solidFill>
                  <a:schemeClr val="tx1"/>
                </a:solidFill>
              </a:rPr>
              <a:t>馥華</a:t>
            </a:r>
            <a:r>
              <a:rPr lang="zh-TW" altLang="en-US" sz="3200" dirty="0" smtClean="0">
                <a:solidFill>
                  <a:schemeClr val="tx1"/>
                </a:solidFill>
              </a:rPr>
              <a:t>的似錦前程。她因吸入過多一氧化碳，造成長達三個多月的昏迷，腦部受損嚴重，此後</a:t>
            </a:r>
            <a:r>
              <a:rPr lang="zh-TW" altLang="en-US" sz="3200" u="sng" dirty="0" smtClean="0">
                <a:solidFill>
                  <a:schemeClr val="tx1"/>
                </a:solidFill>
              </a:rPr>
              <a:t>馥華</a:t>
            </a:r>
            <a:r>
              <a:rPr lang="zh-TW" altLang="en-US" sz="3200" dirty="0" smtClean="0">
                <a:solidFill>
                  <a:schemeClr val="tx1"/>
                </a:solidFill>
              </a:rPr>
              <a:t>失去了視力，失去了行動和語言能力，手功能退化到如廁、飲食等生活自理皆需假手母親。</a:t>
            </a:r>
            <a:r>
              <a:rPr lang="zh-TW" altLang="en-US" sz="2000" dirty="0" smtClean="0">
                <a:solidFill>
                  <a:schemeClr val="tx1"/>
                </a:solidFill>
              </a:rPr>
              <a:t/>
            </a:r>
            <a:br>
              <a:rPr lang="zh-TW" altLang="en-US" sz="2000" dirty="0" smtClean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31460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 smtClean="0">
                <a:solidFill>
                  <a:schemeClr val="tx1"/>
                </a:solidFill>
              </a:rPr>
              <a:t/>
            </a:r>
            <a:br>
              <a:rPr lang="zh-TW" altLang="en-US" sz="3200" dirty="0" smtClean="0">
                <a:solidFill>
                  <a:schemeClr val="tx1"/>
                </a:solidFill>
              </a:rPr>
            </a:br>
            <a:r>
              <a:rPr lang="zh-TW" altLang="en-US" sz="3200" b="1" u="sng" dirty="0" smtClean="0">
                <a:solidFill>
                  <a:schemeClr val="tx1"/>
                </a:solidFill>
              </a:rPr>
              <a:t>超乎常人的忍耐及毅力</a:t>
            </a:r>
            <a:r>
              <a:rPr lang="en-US" altLang="zh-TW" sz="3200" b="1" u="sng" dirty="0" smtClean="0">
                <a:solidFill>
                  <a:schemeClr val="tx1"/>
                </a:solidFill>
              </a:rPr>
              <a:t/>
            </a:r>
            <a:br>
              <a:rPr lang="en-US" altLang="zh-TW" sz="3200" b="1" u="sng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/>
            </a:r>
            <a:br>
              <a:rPr lang="zh-TW" altLang="en-US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        「復健」是</a:t>
            </a:r>
            <a:r>
              <a:rPr lang="zh-TW" altLang="en-US" sz="3200" u="sng" dirty="0" smtClean="0">
                <a:solidFill>
                  <a:schemeClr val="tx1"/>
                </a:solidFill>
              </a:rPr>
              <a:t>馥華</a:t>
            </a:r>
            <a:r>
              <a:rPr lang="zh-TW" altLang="en-US" sz="3200" dirty="0" smtClean="0">
                <a:solidFill>
                  <a:schemeClr val="tx1"/>
                </a:solidFill>
              </a:rPr>
              <a:t>昏迷四個月甦醒後的第一件當務之急，「再學習」是成長的唯一方法，她超乎常人的忍耐及毅力，感動了所有的醫療人員，家人的愛給了馥華存活的勇氣，也為了她的重生注入了新的能量。</a:t>
            </a: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5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u="sng" dirty="0" smtClean="0">
                <a:solidFill>
                  <a:schemeClr val="tx1"/>
                </a:solidFill>
              </a:rPr>
              <a:t>心中</a:t>
            </a:r>
            <a:r>
              <a:rPr lang="zh-TW" altLang="en-US" sz="3200" b="1" u="sng" dirty="0">
                <a:solidFill>
                  <a:schemeClr val="tx1"/>
                </a:solidFill>
              </a:rPr>
              <a:t>有愛，學習</a:t>
            </a:r>
            <a:r>
              <a:rPr lang="zh-TW" altLang="en-US" sz="3200" b="1" u="sng" dirty="0" smtClean="0">
                <a:solidFill>
                  <a:schemeClr val="tx1"/>
                </a:solidFill>
              </a:rPr>
              <a:t>寬恕</a:t>
            </a:r>
            <a:r>
              <a:rPr lang="en-US" altLang="zh-TW" sz="3200" b="1" u="sng" dirty="0" smtClean="0">
                <a:solidFill>
                  <a:schemeClr val="tx1"/>
                </a:solidFill>
              </a:rPr>
              <a:t/>
            </a:r>
            <a:br>
              <a:rPr lang="en-US" altLang="zh-TW" sz="3200" b="1" u="sng" dirty="0" smtClean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    對於鄰居男孩因一時貪玩釀成的災難，</a:t>
            </a:r>
            <a:r>
              <a:rPr lang="zh-TW" altLang="en-US" sz="3200" u="sng" dirty="0">
                <a:solidFill>
                  <a:schemeClr val="tx1"/>
                </a:solidFill>
              </a:rPr>
              <a:t>馥華</a:t>
            </a:r>
            <a:r>
              <a:rPr lang="zh-TW" altLang="en-US" sz="3200" dirty="0">
                <a:solidFill>
                  <a:schemeClr val="tx1"/>
                </a:solidFill>
              </a:rPr>
              <a:t>的母親夾雜著不捨與憤恨，始終難以釋懷，眼看原本活蹦亂跳的女兒如今捲縮著軀體，從此有眼不能看、有口不能言、有手不能動、有腳不能行，心中的懊惱與怨恨實在是無語問蒼天。</a:t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 </a:t>
            </a: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u="sng" dirty="0" smtClean="0">
                <a:solidFill>
                  <a:schemeClr val="tx1"/>
                </a:solidFill>
              </a:rPr>
              <a:t>心中</a:t>
            </a:r>
            <a:r>
              <a:rPr lang="zh-TW" altLang="en-US" sz="3200" b="1" u="sng" dirty="0">
                <a:solidFill>
                  <a:schemeClr val="tx1"/>
                </a:solidFill>
              </a:rPr>
              <a:t>有愛，學習寬恕</a:t>
            </a: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  某天，闖禍的小男孩帶著歉意前來探望，家人二話不說就要趕人，</a:t>
            </a:r>
            <a:r>
              <a:rPr lang="zh-TW" altLang="en-US" sz="3200" u="sng" dirty="0">
                <a:solidFill>
                  <a:schemeClr val="tx1"/>
                </a:solidFill>
              </a:rPr>
              <a:t>馥華</a:t>
            </a:r>
            <a:r>
              <a:rPr lang="zh-TW" altLang="en-US" sz="3200" dirty="0">
                <a:solidFill>
                  <a:schemeClr val="tx1"/>
                </a:solidFill>
              </a:rPr>
              <a:t>以剛學會的溝通板與家人說：「再罵他也不能使好起來啊！原諒他吧！唯有寬恕他，這樣他長大後心理才不會留下陰影。」慈悲的孩子這番溫婉的話，讓全家人抱頭痛哭，因為</a:t>
            </a:r>
            <a:r>
              <a:rPr lang="zh-TW" altLang="en-US" sz="3200" u="sng" dirty="0">
                <a:solidFill>
                  <a:schemeClr val="tx1"/>
                </a:solidFill>
              </a:rPr>
              <a:t>馥華</a:t>
            </a:r>
            <a:r>
              <a:rPr lang="zh-TW" altLang="en-US" sz="3200" dirty="0">
                <a:solidFill>
                  <a:schemeClr val="tx1"/>
                </a:solidFill>
              </a:rPr>
              <a:t>心中有愛，讓一家人學會了寬恕。</a:t>
            </a: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1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b="1" u="sng" dirty="0">
                <a:solidFill>
                  <a:schemeClr val="tx1"/>
                </a:solidFill>
              </a:rPr>
              <a:t>生命有無限</a:t>
            </a:r>
            <a:r>
              <a:rPr lang="zh-TW" altLang="en-US" sz="3200" b="1" u="sng" dirty="0" smtClean="0">
                <a:solidFill>
                  <a:schemeClr val="tx1"/>
                </a:solidFill>
              </a:rPr>
              <a:t>潛能</a:t>
            </a:r>
            <a:r>
              <a:rPr lang="en-US" altLang="zh-TW" sz="3200" b="1" u="sng" dirty="0" smtClean="0">
                <a:solidFill>
                  <a:schemeClr val="tx1"/>
                </a:solidFill>
              </a:rPr>
              <a:t/>
            </a:r>
            <a:br>
              <a:rPr lang="en-US" altLang="zh-TW" sz="3200" b="1" u="sng" dirty="0" smtClean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/>
            </a:r>
            <a:br>
              <a:rPr lang="zh-TW" altLang="en-US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  七年的在家教育並未抹滅</a:t>
            </a:r>
            <a:r>
              <a:rPr lang="zh-TW" altLang="en-US" sz="3200" u="sng" dirty="0">
                <a:solidFill>
                  <a:schemeClr val="tx1"/>
                </a:solidFill>
              </a:rPr>
              <a:t>馥華</a:t>
            </a:r>
            <a:r>
              <a:rPr lang="zh-TW" altLang="en-US" sz="3200" dirty="0">
                <a:solidFill>
                  <a:schemeClr val="tx1"/>
                </a:solidFill>
              </a:rPr>
              <a:t>的學習意志，雖然她因太多的障礙，常被誤認為智障或植物人，但熱愛生命的她卻勇敢的跨出去，把內心的感受化為文字。為了和外界有更多的互動，她僅花了五天的時間，就把</a:t>
            </a:r>
            <a:r>
              <a:rPr lang="en-US" altLang="zh-TW" sz="3200" dirty="0">
                <a:solidFill>
                  <a:schemeClr val="tx1"/>
                </a:solidFill>
              </a:rPr>
              <a:t>126</a:t>
            </a:r>
            <a:r>
              <a:rPr lang="zh-TW" altLang="en-US" sz="3200" dirty="0">
                <a:solidFill>
                  <a:schemeClr val="tx1"/>
                </a:solidFill>
              </a:rPr>
              <a:t>組摩斯碼完全背熟。</a:t>
            </a: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      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968552"/>
          </a:xfrm>
        </p:spPr>
        <p:txBody>
          <a:bodyPr>
            <a:noAutofit/>
          </a:bodyPr>
          <a:lstStyle/>
          <a:p>
            <a:pPr algn="l"/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       到仁愛學校讀書是</a:t>
            </a:r>
            <a:r>
              <a:rPr lang="zh-TW" altLang="en-US" sz="3200" u="sng" dirty="0">
                <a:solidFill>
                  <a:schemeClr val="tx1"/>
                </a:solidFill>
              </a:rPr>
              <a:t>馥華</a:t>
            </a:r>
            <a:r>
              <a:rPr lang="zh-TW" altLang="en-US" sz="3200" dirty="0">
                <a:solidFill>
                  <a:schemeClr val="tx1"/>
                </a:solidFill>
              </a:rPr>
              <a:t>學習的延伸，也是激發她創作力的原動力，升上高三，經由老師引薦，獲得到彰化師範大學旁聽的機會，為了提升自己的能力，她努力學習，一邊作復健一邊自學國文、英文、數學等科目，閒暇則大量聽有聲書，已超過三百多本，努力向學精神獲得第四屆總統教育獎肯定，目前的她已經是位空大二年級學生。</a:t>
            </a: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/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       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</TotalTime>
  <Words>40</Words>
  <Application>Microsoft Office PowerPoint</Application>
  <PresentationFormat>如螢幕大小 (4:3)</PresentationFormat>
  <Paragraphs>14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公正</vt:lpstr>
      <vt:lpstr>讓夢想成為力量</vt:lpstr>
      <vt:lpstr> 莊馥華的故事       她的眼神清亮，臉上總是充滿微笑，在嘈雜的人群中顯得分外寧靜。     乍看之下，莊馥華只是個坐輪椅的年輕女孩，但她其實看不見、不能動，也不能言語，只能聽。她所創作的200多首詩都是藉由頭部的擺動與摩斯碼輔具一字字拼成。     她最大的夢想是讀大學、當勵志作家，把愛傳到世上每個角落。   </vt:lpstr>
      <vt:lpstr>浴火重生的勇者          我的身軀雖然被困在一個小小的所在，我的心卻像一隻彩蝶飛舞在青草地上，遨遊在向日葵花叢間，我感到自由，自由的像一把伸出雙翼的鑰匙，飛向無限的空間，打開又扣上，到此時，我才明瞭生命的意義是去發現生命的真諦。  </vt:lpstr>
      <vt:lpstr>  被火紋身，生命變黑白          馥華是八十二年台中市模範學生代表獎的得主，八十三年由於鄰家男童的貪玩，釀成了火災，突如其來的大火熔蝕了甫到手的獎盃，也燒盡了馥華的似錦前程。她因吸入過多一氧化碳，造成長達三個多月的昏迷，腦部受損嚴重，此後馥華失去了視力，失去了行動和語言能力，手功能退化到如廁、飲食等生活自理皆需假手母親。  </vt:lpstr>
      <vt:lpstr> 超乎常人的忍耐及毅力          「復健」是馥華昏迷四個月甦醒後的第一件當務之急，「再學習」是成長的唯一方法，她超乎常人的忍耐及毅力，感動了所有的醫療人員，家人的愛給了馥華存活的勇氣，也為了她的重生注入了新的能量。 </vt:lpstr>
      <vt:lpstr>心中有愛，學習寬恕           對於鄰居男孩因一時貪玩釀成的災難，馥華的母親夾雜著不捨與憤恨，始終難以釋懷，眼看原本活蹦亂跳的女兒如今捲縮著軀體，從此有眼不能看、有口不能言、有手不能動、有腳不能行，心中的懊惱與怨恨實在是無語問蒼天。        </vt:lpstr>
      <vt:lpstr>心中有愛，學習寬恕         某天，闖禍的小男孩帶著歉意前來探望，家人二話不說就要趕人，馥華以剛學會的溝通板與家人說：「再罵他也不能使好起來啊！原諒他吧！唯有寬恕他，這樣他長大後心理才不會留下陰影。」慈悲的孩子這番溫婉的話，讓全家人抱頭痛哭，因為馥華心中有愛，讓一家人學會了寬恕。 </vt:lpstr>
      <vt:lpstr> 生命有無限潛能         七年的在家教育並未抹滅馥華的學習意志，雖然她因太多的障礙，常被誤認為智障或植物人，但熱愛生命的她卻勇敢的跨出去，把內心的感受化為文字。為了和外界有更多的互動，她僅花了五天的時間，就把126組摩斯碼完全背熟。        </vt:lpstr>
      <vt:lpstr>        到仁愛學校讀書是馥華學習的延伸，也是激發她創作力的原動力，升上高三，經由老師引薦，獲得到彰化師範大學旁聽的機會，為了提升自己的能力，她努力學習，一邊作復健一邊自學國文、英文、數學等科目，閒暇則大量聽有聲書，已超過三百多本，努力向學精神獲得第四屆總統教育獎肯定，目前的她已經是位空大二年級學生。          </vt:lpstr>
      <vt:lpstr> 發現生命的真諦          多重障礙的馥華並沒被身體的障礙及環境的惡劣所打敗，相反的更加努力，她希望未來能盡己之力回饋社會，因為她認為「不問自己失去什麼，但問自己能給於什麼」才是生命的真諦。（資料提供：瑪利亞社會福利基金會）   ~~~~在接納中成長的孩子，學會去愛~~~~~ </vt:lpstr>
      <vt:lpstr>1.聽見 勇氣的聲音 (莊馥華)    4分鐘 https://www.youtube.com/watch?v=5HY-p_LHMxY  2.《海天浪：莊馥華的詩與生命故事》新書記者會20100508    9分鐘 https://www.youtube.com/watch?v=g_j8ZlsDL6I  3. 【教育電台】密碼女孩的生命詩歌：莊馥華 at NER Talk  18分鐘 https://www.youtube.com/watch?v=scuouKJMtPg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輔導室</dc:creator>
  <cp:lastModifiedBy>林季蓁</cp:lastModifiedBy>
  <cp:revision>12</cp:revision>
  <dcterms:created xsi:type="dcterms:W3CDTF">2016-10-10T11:35:23Z</dcterms:created>
  <dcterms:modified xsi:type="dcterms:W3CDTF">2016-10-13T03:00:04Z</dcterms:modified>
</cp:coreProperties>
</file>