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3"/>
  </p:notesMasterIdLst>
  <p:handoutMasterIdLst>
    <p:handoutMasterId r:id="rId74"/>
  </p:handoutMasterIdLst>
  <p:sldIdLst>
    <p:sldId id="256" r:id="rId2"/>
    <p:sldId id="675" r:id="rId3"/>
    <p:sldId id="676" r:id="rId4"/>
    <p:sldId id="677" r:id="rId5"/>
    <p:sldId id="678" r:id="rId6"/>
    <p:sldId id="679" r:id="rId7"/>
    <p:sldId id="680" r:id="rId8"/>
    <p:sldId id="681" r:id="rId9"/>
    <p:sldId id="682" r:id="rId10"/>
    <p:sldId id="683" r:id="rId11"/>
    <p:sldId id="684" r:id="rId12"/>
    <p:sldId id="685" r:id="rId13"/>
    <p:sldId id="558" r:id="rId14"/>
    <p:sldId id="582" r:id="rId15"/>
    <p:sldId id="574" r:id="rId16"/>
    <p:sldId id="575" r:id="rId17"/>
    <p:sldId id="651" r:id="rId18"/>
    <p:sldId id="652" r:id="rId19"/>
    <p:sldId id="583" r:id="rId20"/>
    <p:sldId id="653" r:id="rId21"/>
    <p:sldId id="655" r:id="rId22"/>
    <p:sldId id="656" r:id="rId23"/>
    <p:sldId id="588" r:id="rId24"/>
    <p:sldId id="587" r:id="rId25"/>
    <p:sldId id="586" r:id="rId26"/>
    <p:sldId id="589" r:id="rId27"/>
    <p:sldId id="585" r:id="rId28"/>
    <p:sldId id="584" r:id="rId29"/>
    <p:sldId id="590" r:id="rId30"/>
    <p:sldId id="599" r:id="rId31"/>
    <p:sldId id="598" r:id="rId32"/>
    <p:sldId id="597" r:id="rId33"/>
    <p:sldId id="596" r:id="rId34"/>
    <p:sldId id="617" r:id="rId35"/>
    <p:sldId id="687" r:id="rId36"/>
    <p:sldId id="693" r:id="rId37"/>
    <p:sldId id="694" r:id="rId38"/>
    <p:sldId id="695" r:id="rId39"/>
    <p:sldId id="696" r:id="rId40"/>
    <p:sldId id="697" r:id="rId41"/>
    <p:sldId id="698" r:id="rId42"/>
    <p:sldId id="686" r:id="rId43"/>
    <p:sldId id="645" r:id="rId44"/>
    <p:sldId id="646" r:id="rId45"/>
    <p:sldId id="647" r:id="rId46"/>
    <p:sldId id="608" r:id="rId47"/>
    <p:sldId id="616" r:id="rId48"/>
    <p:sldId id="615" r:id="rId49"/>
    <p:sldId id="613" r:id="rId50"/>
    <p:sldId id="618" r:id="rId51"/>
    <p:sldId id="614" r:id="rId52"/>
    <p:sldId id="611" r:id="rId53"/>
    <p:sldId id="624" r:id="rId54"/>
    <p:sldId id="625" r:id="rId55"/>
    <p:sldId id="627" r:id="rId56"/>
    <p:sldId id="628" r:id="rId57"/>
    <p:sldId id="626" r:id="rId58"/>
    <p:sldId id="630" r:id="rId59"/>
    <p:sldId id="631" r:id="rId60"/>
    <p:sldId id="629" r:id="rId61"/>
    <p:sldId id="632" r:id="rId62"/>
    <p:sldId id="649" r:id="rId63"/>
    <p:sldId id="641" r:id="rId64"/>
    <p:sldId id="650" r:id="rId65"/>
    <p:sldId id="642" r:id="rId66"/>
    <p:sldId id="644" r:id="rId67"/>
    <p:sldId id="623" r:id="rId68"/>
    <p:sldId id="673" r:id="rId69"/>
    <p:sldId id="674" r:id="rId70"/>
    <p:sldId id="528" r:id="rId71"/>
    <p:sldId id="382" r:id="rId7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9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sident" initials="p" lastIdx="0" clrIdx="0">
    <p:extLst>
      <p:ext uri="{19B8F6BF-5375-455C-9EA6-DF929625EA0E}">
        <p15:presenceInfo xmlns="" xmlns:p15="http://schemas.microsoft.com/office/powerpoint/2012/main" userId="presid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6CC"/>
    <a:srgbClr val="FDECE7"/>
    <a:srgbClr val="D76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5452" autoAdjust="0"/>
  </p:normalViewPr>
  <p:slideViewPr>
    <p:cSldViewPr snapToGrid="0" showGuides="1">
      <p:cViewPr>
        <p:scale>
          <a:sx n="124" d="100"/>
          <a:sy n="124" d="100"/>
        </p:scale>
        <p:origin x="-1254" y="216"/>
      </p:cViewPr>
      <p:guideLst>
        <p:guide orient="horz" pos="10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34" d="100"/>
          <a:sy n="34" d="100"/>
        </p:scale>
        <p:origin x="210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115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7D087-8317-45CF-86A3-3142DA398D41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1A51403-E0BC-4AAD-867A-C1EFEA8E4A50}">
      <dgm:prSet phldrT="[文字]" custT="1"/>
      <dgm:spPr/>
      <dgm:t>
        <a:bodyPr/>
        <a:lstStyle/>
        <a:p>
          <a:r>
            <a:rPr lang="zh-TW" altLang="en-US" sz="1800" dirty="0" smtClean="0"/>
            <a:t>下載</a:t>
          </a:r>
          <a:r>
            <a:rPr lang="en-US" altLang="zh-TW" sz="1800" dirty="0" smtClean="0"/>
            <a:t>excel</a:t>
          </a:r>
          <a:r>
            <a:rPr lang="zh-TW" altLang="en-US" sz="1800" dirty="0" smtClean="0"/>
            <a:t>檔</a:t>
          </a:r>
          <a:endParaRPr lang="zh-TW" altLang="en-US" sz="1800" dirty="0"/>
        </a:p>
      </dgm:t>
    </dgm:pt>
    <dgm:pt modelId="{E7938CE9-189A-4AB1-8E78-EED8937F73D8}" type="parTrans" cxnId="{93DD0060-18C0-4755-AFA2-E374A7FE988E}">
      <dgm:prSet/>
      <dgm:spPr/>
      <dgm:t>
        <a:bodyPr/>
        <a:lstStyle/>
        <a:p>
          <a:endParaRPr lang="zh-TW" altLang="en-US"/>
        </a:p>
      </dgm:t>
    </dgm:pt>
    <dgm:pt modelId="{84E7B771-3FC8-46D7-B2F1-8C3E7F3D30EE}" type="sibTrans" cxnId="{93DD0060-18C0-4755-AFA2-E374A7FE988E}">
      <dgm:prSet/>
      <dgm:spPr/>
      <dgm:t>
        <a:bodyPr/>
        <a:lstStyle/>
        <a:p>
          <a:endParaRPr lang="zh-TW" altLang="en-US"/>
        </a:p>
      </dgm:t>
    </dgm:pt>
    <dgm:pt modelId="{800597E1-A8B5-4061-80F0-50E0B5A82EFF}">
      <dgm:prSet phldrT="[文字]" custT="1"/>
      <dgm:spPr/>
      <dgm:t>
        <a:bodyPr/>
        <a:lstStyle/>
        <a:p>
          <a:r>
            <a:rPr lang="zh-TW" altLang="en-US" sz="1800" dirty="0" smtClean="0"/>
            <a:t>刪除簡化</a:t>
          </a:r>
          <a:endParaRPr lang="zh-TW" altLang="en-US" sz="1800" dirty="0"/>
        </a:p>
      </dgm:t>
    </dgm:pt>
    <dgm:pt modelId="{DA762070-E280-4C64-A967-C431C7509647}" type="parTrans" cxnId="{63F5CAC6-65AA-4D54-9E6E-F5669028864F}">
      <dgm:prSet/>
      <dgm:spPr/>
      <dgm:t>
        <a:bodyPr/>
        <a:lstStyle/>
        <a:p>
          <a:endParaRPr lang="zh-TW" altLang="en-US"/>
        </a:p>
      </dgm:t>
    </dgm:pt>
    <dgm:pt modelId="{2D3BA085-9B82-4615-8B75-F839A53D2F3D}" type="sibTrans" cxnId="{63F5CAC6-65AA-4D54-9E6E-F5669028864F}">
      <dgm:prSet/>
      <dgm:spPr/>
      <dgm:t>
        <a:bodyPr/>
        <a:lstStyle/>
        <a:p>
          <a:endParaRPr lang="zh-TW" altLang="en-US"/>
        </a:p>
      </dgm:t>
    </dgm:pt>
    <dgm:pt modelId="{16CD6642-A323-4B69-90EB-22A9B182EC53}">
      <dgm:prSet phldrT="[文字]" custT="1"/>
      <dgm:spPr/>
      <dgm:t>
        <a:bodyPr/>
        <a:lstStyle/>
        <a:p>
          <a:r>
            <a:rPr lang="zh-TW" altLang="en-US" sz="1800" dirty="0" smtClean="0"/>
            <a:t>自訂排序</a:t>
          </a:r>
          <a:endParaRPr lang="zh-TW" altLang="en-US" sz="1800" dirty="0"/>
        </a:p>
      </dgm:t>
    </dgm:pt>
    <dgm:pt modelId="{06B466AC-8693-46FE-93BA-4829A631CAE9}" type="parTrans" cxnId="{91BF30A7-E224-4300-AD2B-003F0469E4C9}">
      <dgm:prSet/>
      <dgm:spPr/>
      <dgm:t>
        <a:bodyPr/>
        <a:lstStyle/>
        <a:p>
          <a:endParaRPr lang="zh-TW" altLang="en-US"/>
        </a:p>
      </dgm:t>
    </dgm:pt>
    <dgm:pt modelId="{33626019-BC43-443C-AC21-1623AF93872D}" type="sibTrans" cxnId="{91BF30A7-E224-4300-AD2B-003F0469E4C9}">
      <dgm:prSet/>
      <dgm:spPr/>
      <dgm:t>
        <a:bodyPr/>
        <a:lstStyle/>
        <a:p>
          <a:endParaRPr lang="zh-TW" altLang="en-US"/>
        </a:p>
      </dgm:t>
    </dgm:pt>
    <dgm:pt modelId="{4C088116-8BA9-463D-AD5E-F2E1C38F981D}">
      <dgm:prSet phldrT="[文字]" custT="1"/>
      <dgm:spPr/>
      <dgm:t>
        <a:bodyPr/>
        <a:lstStyle/>
        <a:p>
          <a:r>
            <a:rPr lang="zh-TW" altLang="en-US" sz="1800" dirty="0" smtClean="0"/>
            <a:t>教學規畫</a:t>
          </a:r>
          <a:endParaRPr lang="zh-TW" altLang="en-US" sz="1800" dirty="0"/>
        </a:p>
      </dgm:t>
    </dgm:pt>
    <dgm:pt modelId="{000D6E3B-331A-4F9D-A3C1-677A6C3D951A}" type="parTrans" cxnId="{4D50DADB-3BEF-46F5-ACC8-963FC621B8F8}">
      <dgm:prSet/>
      <dgm:spPr/>
      <dgm:t>
        <a:bodyPr/>
        <a:lstStyle/>
        <a:p>
          <a:endParaRPr lang="zh-TW" altLang="en-US"/>
        </a:p>
      </dgm:t>
    </dgm:pt>
    <dgm:pt modelId="{99A71364-E44C-4B2D-BE29-B398C8DBA1C2}" type="sibTrans" cxnId="{4D50DADB-3BEF-46F5-ACC8-963FC621B8F8}">
      <dgm:prSet/>
      <dgm:spPr/>
      <dgm:t>
        <a:bodyPr/>
        <a:lstStyle/>
        <a:p>
          <a:endParaRPr lang="zh-TW" altLang="en-US"/>
        </a:p>
      </dgm:t>
    </dgm:pt>
    <dgm:pt modelId="{EA142F5C-6B64-4EDC-9AD0-13450D4F147B}" type="pres">
      <dgm:prSet presAssocID="{C357D087-8317-45CF-86A3-3142DA398D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B20B27-9614-4970-A578-83BEAF312938}" type="pres">
      <dgm:prSet presAssocID="{C357D087-8317-45CF-86A3-3142DA398D41}" presName="dummyMaxCanvas" presStyleCnt="0">
        <dgm:presLayoutVars/>
      </dgm:prSet>
      <dgm:spPr/>
    </dgm:pt>
    <dgm:pt modelId="{3F551F08-64D7-499C-83F9-AEFA6EC21F14}" type="pres">
      <dgm:prSet presAssocID="{C357D087-8317-45CF-86A3-3142DA398D4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7CA83A-6B4F-468C-950B-512D548D95D4}" type="pres">
      <dgm:prSet presAssocID="{C357D087-8317-45CF-86A3-3142DA398D4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E18B99-BEFA-4C02-9248-63AD6F4CF352}" type="pres">
      <dgm:prSet presAssocID="{C357D087-8317-45CF-86A3-3142DA398D4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5761FF-0F29-43A4-8DC2-BBF00CB44E2E}" type="pres">
      <dgm:prSet presAssocID="{C357D087-8317-45CF-86A3-3142DA398D4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F718F6-DFF8-4AAE-968D-DF0000E1C2AC}" type="pres">
      <dgm:prSet presAssocID="{C357D087-8317-45CF-86A3-3142DA398D4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6BF759-45B7-4995-93EE-72AF2B1B7C27}" type="pres">
      <dgm:prSet presAssocID="{C357D087-8317-45CF-86A3-3142DA398D4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B1B414-EF2C-4AC4-B1E8-3479173AC9DB}" type="pres">
      <dgm:prSet presAssocID="{C357D087-8317-45CF-86A3-3142DA398D4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030CE5-E9B9-47EF-AA40-99F7E26A62C8}" type="pres">
      <dgm:prSet presAssocID="{C357D087-8317-45CF-86A3-3142DA398D4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52ECDC-B0D2-4112-8721-08C5609F53BA}" type="pres">
      <dgm:prSet presAssocID="{C357D087-8317-45CF-86A3-3142DA398D4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50B80F-4BAD-4A57-A838-025220DB3FA3}" type="pres">
      <dgm:prSet presAssocID="{C357D087-8317-45CF-86A3-3142DA398D4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C9FEF4-3622-4DAB-9820-BC670E4C7F9E}" type="pres">
      <dgm:prSet presAssocID="{C357D087-8317-45CF-86A3-3142DA398D4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BEB080-BF61-4DA4-A748-9D6C5521852F}" type="presOf" srcId="{51A51403-E0BC-4AAD-867A-C1EFEA8E4A50}" destId="{C7030CE5-E9B9-47EF-AA40-99F7E26A62C8}" srcOrd="1" destOrd="0" presId="urn:microsoft.com/office/officeart/2005/8/layout/vProcess5"/>
    <dgm:cxn modelId="{4D50DADB-3BEF-46F5-ACC8-963FC621B8F8}" srcId="{C357D087-8317-45CF-86A3-3142DA398D41}" destId="{4C088116-8BA9-463D-AD5E-F2E1C38F981D}" srcOrd="3" destOrd="0" parTransId="{000D6E3B-331A-4F9D-A3C1-677A6C3D951A}" sibTransId="{99A71364-E44C-4B2D-BE29-B398C8DBA1C2}"/>
    <dgm:cxn modelId="{7E458D47-7EDF-447B-AB72-173861327211}" type="presOf" srcId="{16CD6642-A323-4B69-90EB-22A9B182EC53}" destId="{5050B80F-4BAD-4A57-A838-025220DB3FA3}" srcOrd="1" destOrd="0" presId="urn:microsoft.com/office/officeart/2005/8/layout/vProcess5"/>
    <dgm:cxn modelId="{A4DCCC74-78CB-4FDF-A44B-056D4B71D074}" type="presOf" srcId="{84E7B771-3FC8-46D7-B2F1-8C3E7F3D30EE}" destId="{9FF718F6-DFF8-4AAE-968D-DF0000E1C2AC}" srcOrd="0" destOrd="0" presId="urn:microsoft.com/office/officeart/2005/8/layout/vProcess5"/>
    <dgm:cxn modelId="{CA7A2B3E-5323-4633-ACC3-83163E867EA8}" type="presOf" srcId="{33626019-BC43-443C-AC21-1623AF93872D}" destId="{94B1B414-EF2C-4AC4-B1E8-3479173AC9DB}" srcOrd="0" destOrd="0" presId="urn:microsoft.com/office/officeart/2005/8/layout/vProcess5"/>
    <dgm:cxn modelId="{D7E405BC-49B6-458C-9935-94951F751599}" type="presOf" srcId="{16CD6642-A323-4B69-90EB-22A9B182EC53}" destId="{B4E18B99-BEFA-4C02-9248-63AD6F4CF352}" srcOrd="0" destOrd="0" presId="urn:microsoft.com/office/officeart/2005/8/layout/vProcess5"/>
    <dgm:cxn modelId="{6767EB26-D6D7-4D66-94BC-FA17DF8C1947}" type="presOf" srcId="{4C088116-8BA9-463D-AD5E-F2E1C38F981D}" destId="{3CC9FEF4-3622-4DAB-9820-BC670E4C7F9E}" srcOrd="1" destOrd="0" presId="urn:microsoft.com/office/officeart/2005/8/layout/vProcess5"/>
    <dgm:cxn modelId="{91BF30A7-E224-4300-AD2B-003F0469E4C9}" srcId="{C357D087-8317-45CF-86A3-3142DA398D41}" destId="{16CD6642-A323-4B69-90EB-22A9B182EC53}" srcOrd="2" destOrd="0" parTransId="{06B466AC-8693-46FE-93BA-4829A631CAE9}" sibTransId="{33626019-BC43-443C-AC21-1623AF93872D}"/>
    <dgm:cxn modelId="{93DD0060-18C0-4755-AFA2-E374A7FE988E}" srcId="{C357D087-8317-45CF-86A3-3142DA398D41}" destId="{51A51403-E0BC-4AAD-867A-C1EFEA8E4A50}" srcOrd="0" destOrd="0" parTransId="{E7938CE9-189A-4AB1-8E78-EED8937F73D8}" sibTransId="{84E7B771-3FC8-46D7-B2F1-8C3E7F3D30EE}"/>
    <dgm:cxn modelId="{31943E9F-7208-48E4-975F-63608D6042CF}" type="presOf" srcId="{800597E1-A8B5-4061-80F0-50E0B5A82EFF}" destId="{357CA83A-6B4F-468C-950B-512D548D95D4}" srcOrd="0" destOrd="0" presId="urn:microsoft.com/office/officeart/2005/8/layout/vProcess5"/>
    <dgm:cxn modelId="{63F5CAC6-65AA-4D54-9E6E-F5669028864F}" srcId="{C357D087-8317-45CF-86A3-3142DA398D41}" destId="{800597E1-A8B5-4061-80F0-50E0B5A82EFF}" srcOrd="1" destOrd="0" parTransId="{DA762070-E280-4C64-A967-C431C7509647}" sibTransId="{2D3BA085-9B82-4615-8B75-F839A53D2F3D}"/>
    <dgm:cxn modelId="{D6E338A9-ABB2-45CF-A188-47E7BDEE23C2}" type="presOf" srcId="{2D3BA085-9B82-4615-8B75-F839A53D2F3D}" destId="{AE6BF759-45B7-4995-93EE-72AF2B1B7C27}" srcOrd="0" destOrd="0" presId="urn:microsoft.com/office/officeart/2005/8/layout/vProcess5"/>
    <dgm:cxn modelId="{87900B28-BD4D-4CE2-8183-45E1B50AC73B}" type="presOf" srcId="{4C088116-8BA9-463D-AD5E-F2E1C38F981D}" destId="{EF5761FF-0F29-43A4-8DC2-BBF00CB44E2E}" srcOrd="0" destOrd="0" presId="urn:microsoft.com/office/officeart/2005/8/layout/vProcess5"/>
    <dgm:cxn modelId="{0A27FAC9-25E4-4310-9B4C-65CE14276510}" type="presOf" srcId="{C357D087-8317-45CF-86A3-3142DA398D41}" destId="{EA142F5C-6B64-4EDC-9AD0-13450D4F147B}" srcOrd="0" destOrd="0" presId="urn:microsoft.com/office/officeart/2005/8/layout/vProcess5"/>
    <dgm:cxn modelId="{041DD44D-F5DC-4ABA-9CE0-61C00560D64E}" type="presOf" srcId="{51A51403-E0BC-4AAD-867A-C1EFEA8E4A50}" destId="{3F551F08-64D7-499C-83F9-AEFA6EC21F14}" srcOrd="0" destOrd="0" presId="urn:microsoft.com/office/officeart/2005/8/layout/vProcess5"/>
    <dgm:cxn modelId="{5E9D13F4-5F89-48B2-8E14-6B4EB36BFDA0}" type="presOf" srcId="{800597E1-A8B5-4061-80F0-50E0B5A82EFF}" destId="{E952ECDC-B0D2-4112-8721-08C5609F53BA}" srcOrd="1" destOrd="0" presId="urn:microsoft.com/office/officeart/2005/8/layout/vProcess5"/>
    <dgm:cxn modelId="{53F6B3E4-3125-413D-A277-7F0EA8939F00}" type="presParOf" srcId="{EA142F5C-6B64-4EDC-9AD0-13450D4F147B}" destId="{43B20B27-9614-4970-A578-83BEAF312938}" srcOrd="0" destOrd="0" presId="urn:microsoft.com/office/officeart/2005/8/layout/vProcess5"/>
    <dgm:cxn modelId="{D97BED16-C809-4B0C-BE88-340118316487}" type="presParOf" srcId="{EA142F5C-6B64-4EDC-9AD0-13450D4F147B}" destId="{3F551F08-64D7-499C-83F9-AEFA6EC21F14}" srcOrd="1" destOrd="0" presId="urn:microsoft.com/office/officeart/2005/8/layout/vProcess5"/>
    <dgm:cxn modelId="{1C4EC2EF-4B9A-479A-A9BB-7E11531AF74A}" type="presParOf" srcId="{EA142F5C-6B64-4EDC-9AD0-13450D4F147B}" destId="{357CA83A-6B4F-468C-950B-512D548D95D4}" srcOrd="2" destOrd="0" presId="urn:microsoft.com/office/officeart/2005/8/layout/vProcess5"/>
    <dgm:cxn modelId="{096B6B71-93BB-4C08-BC98-E0A991BF1F01}" type="presParOf" srcId="{EA142F5C-6B64-4EDC-9AD0-13450D4F147B}" destId="{B4E18B99-BEFA-4C02-9248-63AD6F4CF352}" srcOrd="3" destOrd="0" presId="urn:microsoft.com/office/officeart/2005/8/layout/vProcess5"/>
    <dgm:cxn modelId="{AC228073-D6A2-4CBD-8DBF-13D7119A3B00}" type="presParOf" srcId="{EA142F5C-6B64-4EDC-9AD0-13450D4F147B}" destId="{EF5761FF-0F29-43A4-8DC2-BBF00CB44E2E}" srcOrd="4" destOrd="0" presId="urn:microsoft.com/office/officeart/2005/8/layout/vProcess5"/>
    <dgm:cxn modelId="{DBC263C0-32DC-4AE7-B6B4-44D7A1EA69A9}" type="presParOf" srcId="{EA142F5C-6B64-4EDC-9AD0-13450D4F147B}" destId="{9FF718F6-DFF8-4AAE-968D-DF0000E1C2AC}" srcOrd="5" destOrd="0" presId="urn:microsoft.com/office/officeart/2005/8/layout/vProcess5"/>
    <dgm:cxn modelId="{20F6D6B0-0B5A-4800-9F67-60BB7CDD9B78}" type="presParOf" srcId="{EA142F5C-6B64-4EDC-9AD0-13450D4F147B}" destId="{AE6BF759-45B7-4995-93EE-72AF2B1B7C27}" srcOrd="6" destOrd="0" presId="urn:microsoft.com/office/officeart/2005/8/layout/vProcess5"/>
    <dgm:cxn modelId="{E6E9AE48-543E-4D1E-A280-F548DCB4E05A}" type="presParOf" srcId="{EA142F5C-6B64-4EDC-9AD0-13450D4F147B}" destId="{94B1B414-EF2C-4AC4-B1E8-3479173AC9DB}" srcOrd="7" destOrd="0" presId="urn:microsoft.com/office/officeart/2005/8/layout/vProcess5"/>
    <dgm:cxn modelId="{204EBE13-7FC3-4621-A143-6D61071DEB15}" type="presParOf" srcId="{EA142F5C-6B64-4EDC-9AD0-13450D4F147B}" destId="{C7030CE5-E9B9-47EF-AA40-99F7E26A62C8}" srcOrd="8" destOrd="0" presId="urn:microsoft.com/office/officeart/2005/8/layout/vProcess5"/>
    <dgm:cxn modelId="{7B048AE5-6565-4834-804D-AA991E54141E}" type="presParOf" srcId="{EA142F5C-6B64-4EDC-9AD0-13450D4F147B}" destId="{E952ECDC-B0D2-4112-8721-08C5609F53BA}" srcOrd="9" destOrd="0" presId="urn:microsoft.com/office/officeart/2005/8/layout/vProcess5"/>
    <dgm:cxn modelId="{7BC033F5-6686-472F-9306-220AE7A0B3C9}" type="presParOf" srcId="{EA142F5C-6B64-4EDC-9AD0-13450D4F147B}" destId="{5050B80F-4BAD-4A57-A838-025220DB3FA3}" srcOrd="10" destOrd="0" presId="urn:microsoft.com/office/officeart/2005/8/layout/vProcess5"/>
    <dgm:cxn modelId="{A2A75493-5F50-467F-9524-8CF2F756D158}" type="presParOf" srcId="{EA142F5C-6B64-4EDC-9AD0-13450D4F147B}" destId="{3CC9FEF4-3622-4DAB-9820-BC670E4C7F9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409D2B-31AA-4D38-8024-719D1F94C65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87F16AF-701E-48A0-B5D2-1DD23B9E5CF9}">
      <dgm:prSet phldrT="[文字]"/>
      <dgm:spPr/>
      <dgm:t>
        <a:bodyPr/>
        <a:lstStyle/>
        <a:p>
          <a:r>
            <a:rPr lang="zh-TW" altLang="en-US" b="1" dirty="0" smtClean="0"/>
            <a:t>列印統計表</a:t>
          </a:r>
          <a:endParaRPr lang="zh-TW" altLang="en-US" b="1" dirty="0"/>
        </a:p>
      </dgm:t>
    </dgm:pt>
    <dgm:pt modelId="{72601922-50CD-4C44-A110-2C2AA8B52F97}" type="parTrans" cxnId="{E6E8528E-271D-4454-87BD-8AAE78AD88C0}">
      <dgm:prSet/>
      <dgm:spPr/>
      <dgm:t>
        <a:bodyPr/>
        <a:lstStyle/>
        <a:p>
          <a:endParaRPr lang="zh-TW" altLang="en-US" b="1"/>
        </a:p>
      </dgm:t>
    </dgm:pt>
    <dgm:pt modelId="{6AC51945-8250-4CCD-B331-86052E9ADD36}" type="sibTrans" cxnId="{E6E8528E-271D-4454-87BD-8AAE78AD88C0}">
      <dgm:prSet/>
      <dgm:spPr/>
      <dgm:t>
        <a:bodyPr/>
        <a:lstStyle/>
        <a:p>
          <a:endParaRPr lang="zh-TW" altLang="en-US" b="1"/>
        </a:p>
      </dgm:t>
    </dgm:pt>
    <dgm:pt modelId="{04BF9C2C-410D-4501-BE7A-D381195F5D4B}">
      <dgm:prSet phldrT="[文字]"/>
      <dgm:spPr/>
      <dgm:t>
        <a:bodyPr/>
        <a:lstStyle/>
        <a:p>
          <a:r>
            <a:rPr lang="zh-TW" altLang="en-US" b="1" dirty="0" smtClean="0"/>
            <a:t>找對應教材</a:t>
          </a:r>
          <a:endParaRPr lang="zh-TW" altLang="en-US" b="1" dirty="0"/>
        </a:p>
      </dgm:t>
    </dgm:pt>
    <dgm:pt modelId="{29AC7647-9868-4FFB-892A-810809D150A8}" type="parTrans" cxnId="{6A98C39F-81FD-41C4-B0EE-7F56CBD90E45}">
      <dgm:prSet/>
      <dgm:spPr/>
      <dgm:t>
        <a:bodyPr/>
        <a:lstStyle/>
        <a:p>
          <a:endParaRPr lang="zh-TW" altLang="en-US" b="1"/>
        </a:p>
      </dgm:t>
    </dgm:pt>
    <dgm:pt modelId="{08D9014E-8511-49FE-BC7E-856DB49704FB}" type="sibTrans" cxnId="{6A98C39F-81FD-41C4-B0EE-7F56CBD90E45}">
      <dgm:prSet/>
      <dgm:spPr/>
      <dgm:t>
        <a:bodyPr/>
        <a:lstStyle/>
        <a:p>
          <a:endParaRPr lang="zh-TW" altLang="en-US" b="1"/>
        </a:p>
      </dgm:t>
    </dgm:pt>
    <dgm:pt modelId="{8DBA78CD-BCBD-4169-B952-72B2AB2A6A76}" type="pres">
      <dgm:prSet presAssocID="{AA409D2B-31AA-4D38-8024-719D1F94C6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EF511A5-2E8B-420D-BA6F-82D7800AB0B2}" type="pres">
      <dgm:prSet presAssocID="{AA409D2B-31AA-4D38-8024-719D1F94C65C}" presName="dummyMaxCanvas" presStyleCnt="0">
        <dgm:presLayoutVars/>
      </dgm:prSet>
      <dgm:spPr/>
    </dgm:pt>
    <dgm:pt modelId="{5C9A12C2-8D1E-4A43-8F89-1106AABDC220}" type="pres">
      <dgm:prSet presAssocID="{AA409D2B-31AA-4D38-8024-719D1F94C65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446BE3-EE18-4127-BAAA-61B5A22D8047}" type="pres">
      <dgm:prSet presAssocID="{AA409D2B-31AA-4D38-8024-719D1F94C65C}" presName="TwoNodes_2" presStyleLbl="node1" presStyleIdx="1" presStyleCnt="2" custScaleX="92870" custScaleY="1068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A80B59-CD71-42C3-91A9-947F25B74BE7}" type="pres">
      <dgm:prSet presAssocID="{AA409D2B-31AA-4D38-8024-719D1F94C65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6485CB-84A5-430A-9352-87FB2EE2B56C}" type="pres">
      <dgm:prSet presAssocID="{AA409D2B-31AA-4D38-8024-719D1F94C65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E9E382-C05B-4F93-8793-69766A596B82}" type="pres">
      <dgm:prSet presAssocID="{AA409D2B-31AA-4D38-8024-719D1F94C65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98C39F-81FD-41C4-B0EE-7F56CBD90E45}" srcId="{AA409D2B-31AA-4D38-8024-719D1F94C65C}" destId="{04BF9C2C-410D-4501-BE7A-D381195F5D4B}" srcOrd="1" destOrd="0" parTransId="{29AC7647-9868-4FFB-892A-810809D150A8}" sibTransId="{08D9014E-8511-49FE-BC7E-856DB49704FB}"/>
    <dgm:cxn modelId="{74A6724E-C538-4945-A78C-670A71E43FAD}" type="presOf" srcId="{AA409D2B-31AA-4D38-8024-719D1F94C65C}" destId="{8DBA78CD-BCBD-4169-B952-72B2AB2A6A76}" srcOrd="0" destOrd="0" presId="urn:microsoft.com/office/officeart/2005/8/layout/vProcess5"/>
    <dgm:cxn modelId="{308B438D-1360-4A4F-A805-BA24C5867A27}" type="presOf" srcId="{E87F16AF-701E-48A0-B5D2-1DD23B9E5CF9}" destId="{296485CB-84A5-430A-9352-87FB2EE2B56C}" srcOrd="1" destOrd="0" presId="urn:microsoft.com/office/officeart/2005/8/layout/vProcess5"/>
    <dgm:cxn modelId="{E6E8528E-271D-4454-87BD-8AAE78AD88C0}" srcId="{AA409D2B-31AA-4D38-8024-719D1F94C65C}" destId="{E87F16AF-701E-48A0-B5D2-1DD23B9E5CF9}" srcOrd="0" destOrd="0" parTransId="{72601922-50CD-4C44-A110-2C2AA8B52F97}" sibTransId="{6AC51945-8250-4CCD-B331-86052E9ADD36}"/>
    <dgm:cxn modelId="{F1557FA8-C504-40A1-B758-3FE582E84C2F}" type="presOf" srcId="{6AC51945-8250-4CCD-B331-86052E9ADD36}" destId="{A1A80B59-CD71-42C3-91A9-947F25B74BE7}" srcOrd="0" destOrd="0" presId="urn:microsoft.com/office/officeart/2005/8/layout/vProcess5"/>
    <dgm:cxn modelId="{C06140E0-7BF4-4260-B887-9E5C288A0DE1}" type="presOf" srcId="{04BF9C2C-410D-4501-BE7A-D381195F5D4B}" destId="{43446BE3-EE18-4127-BAAA-61B5A22D8047}" srcOrd="0" destOrd="0" presId="urn:microsoft.com/office/officeart/2005/8/layout/vProcess5"/>
    <dgm:cxn modelId="{AD34EA8F-CFAD-4EF9-B69C-826D07A7106E}" type="presOf" srcId="{E87F16AF-701E-48A0-B5D2-1DD23B9E5CF9}" destId="{5C9A12C2-8D1E-4A43-8F89-1106AABDC220}" srcOrd="0" destOrd="0" presId="urn:microsoft.com/office/officeart/2005/8/layout/vProcess5"/>
    <dgm:cxn modelId="{434B4B8F-F222-4510-A746-E117D6DF409A}" type="presOf" srcId="{04BF9C2C-410D-4501-BE7A-D381195F5D4B}" destId="{70E9E382-C05B-4F93-8793-69766A596B82}" srcOrd="1" destOrd="0" presId="urn:microsoft.com/office/officeart/2005/8/layout/vProcess5"/>
    <dgm:cxn modelId="{048AA1F3-2006-47AB-88BE-98BB629A0F07}" type="presParOf" srcId="{8DBA78CD-BCBD-4169-B952-72B2AB2A6A76}" destId="{AEF511A5-2E8B-420D-BA6F-82D7800AB0B2}" srcOrd="0" destOrd="0" presId="urn:microsoft.com/office/officeart/2005/8/layout/vProcess5"/>
    <dgm:cxn modelId="{04A1859E-F931-475E-9539-6DC74F086784}" type="presParOf" srcId="{8DBA78CD-BCBD-4169-B952-72B2AB2A6A76}" destId="{5C9A12C2-8D1E-4A43-8F89-1106AABDC220}" srcOrd="1" destOrd="0" presId="urn:microsoft.com/office/officeart/2005/8/layout/vProcess5"/>
    <dgm:cxn modelId="{6E927833-88DD-46B0-B3E9-98A93FFD6F3D}" type="presParOf" srcId="{8DBA78CD-BCBD-4169-B952-72B2AB2A6A76}" destId="{43446BE3-EE18-4127-BAAA-61B5A22D8047}" srcOrd="2" destOrd="0" presId="urn:microsoft.com/office/officeart/2005/8/layout/vProcess5"/>
    <dgm:cxn modelId="{5861B182-56F1-484C-BE9A-25A8662EFF2C}" type="presParOf" srcId="{8DBA78CD-BCBD-4169-B952-72B2AB2A6A76}" destId="{A1A80B59-CD71-42C3-91A9-947F25B74BE7}" srcOrd="3" destOrd="0" presId="urn:microsoft.com/office/officeart/2005/8/layout/vProcess5"/>
    <dgm:cxn modelId="{2D8FFE80-A160-4B3B-B165-2791AF00BA0A}" type="presParOf" srcId="{8DBA78CD-BCBD-4169-B952-72B2AB2A6A76}" destId="{296485CB-84A5-430A-9352-87FB2EE2B56C}" srcOrd="4" destOrd="0" presId="urn:microsoft.com/office/officeart/2005/8/layout/vProcess5"/>
    <dgm:cxn modelId="{51AD134A-22FF-4DE0-9D8D-5CFA5DF8554C}" type="presParOf" srcId="{8DBA78CD-BCBD-4169-B952-72B2AB2A6A76}" destId="{70E9E382-C05B-4F93-8793-69766A596B8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51F08-64D7-499C-83F9-AEFA6EC21F14}">
      <dsp:nvSpPr>
        <dsp:cNvPr id="0" name=""/>
        <dsp:cNvSpPr/>
      </dsp:nvSpPr>
      <dsp:spPr>
        <a:xfrm>
          <a:off x="0" y="0"/>
          <a:ext cx="1677322" cy="6484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下載</a:t>
          </a:r>
          <a:r>
            <a:rPr lang="en-US" altLang="zh-TW" sz="1800" kern="1200" dirty="0" smtClean="0"/>
            <a:t>excel</a:t>
          </a:r>
          <a:r>
            <a:rPr lang="zh-TW" altLang="en-US" sz="1800" kern="1200" dirty="0" smtClean="0"/>
            <a:t>檔</a:t>
          </a:r>
          <a:endParaRPr lang="zh-TW" altLang="en-US" sz="1800" kern="1200" dirty="0"/>
        </a:p>
      </dsp:txBody>
      <dsp:txXfrm>
        <a:off x="18992" y="18992"/>
        <a:ext cx="922819" cy="610449"/>
      </dsp:txXfrm>
    </dsp:sp>
    <dsp:sp modelId="{357CA83A-6B4F-468C-950B-512D548D95D4}">
      <dsp:nvSpPr>
        <dsp:cNvPr id="0" name=""/>
        <dsp:cNvSpPr/>
      </dsp:nvSpPr>
      <dsp:spPr>
        <a:xfrm>
          <a:off x="140475" y="766329"/>
          <a:ext cx="1677322" cy="648433"/>
        </a:xfrm>
        <a:prstGeom prst="roundRect">
          <a:avLst>
            <a:gd name="adj" fmla="val 10000"/>
          </a:avLst>
        </a:prstGeom>
        <a:solidFill>
          <a:schemeClr val="accent4">
            <a:hueOff val="-330806"/>
            <a:satOff val="4079"/>
            <a:lumOff val="63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刪除簡化</a:t>
          </a:r>
          <a:endParaRPr lang="zh-TW" altLang="en-US" sz="1800" kern="1200" dirty="0"/>
        </a:p>
      </dsp:txBody>
      <dsp:txXfrm>
        <a:off x="159467" y="785321"/>
        <a:ext cx="1077381" cy="610449"/>
      </dsp:txXfrm>
    </dsp:sp>
    <dsp:sp modelId="{B4E18B99-BEFA-4C02-9248-63AD6F4CF352}">
      <dsp:nvSpPr>
        <dsp:cNvPr id="0" name=""/>
        <dsp:cNvSpPr/>
      </dsp:nvSpPr>
      <dsp:spPr>
        <a:xfrm>
          <a:off x="278854" y="1532659"/>
          <a:ext cx="1677322" cy="648433"/>
        </a:xfrm>
        <a:prstGeom prst="roundRect">
          <a:avLst>
            <a:gd name="adj" fmla="val 10000"/>
          </a:avLst>
        </a:prstGeom>
        <a:solidFill>
          <a:schemeClr val="accent4">
            <a:hueOff val="-661611"/>
            <a:satOff val="8158"/>
            <a:lumOff val="12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自訂排序</a:t>
          </a:r>
          <a:endParaRPr lang="zh-TW" altLang="en-US" sz="1800" kern="1200" dirty="0"/>
        </a:p>
      </dsp:txBody>
      <dsp:txXfrm>
        <a:off x="297846" y="1551651"/>
        <a:ext cx="1079477" cy="610449"/>
      </dsp:txXfrm>
    </dsp:sp>
    <dsp:sp modelId="{EF5761FF-0F29-43A4-8DC2-BBF00CB44E2E}">
      <dsp:nvSpPr>
        <dsp:cNvPr id="0" name=""/>
        <dsp:cNvSpPr/>
      </dsp:nvSpPr>
      <dsp:spPr>
        <a:xfrm>
          <a:off x="419330" y="2298989"/>
          <a:ext cx="1677322" cy="648433"/>
        </a:xfrm>
        <a:prstGeom prst="roundRect">
          <a:avLst>
            <a:gd name="adj" fmla="val 10000"/>
          </a:avLst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教學規畫</a:t>
          </a:r>
          <a:endParaRPr lang="zh-TW" altLang="en-US" sz="1800" kern="1200" dirty="0"/>
        </a:p>
      </dsp:txBody>
      <dsp:txXfrm>
        <a:off x="438322" y="2317981"/>
        <a:ext cx="1077381" cy="610449"/>
      </dsp:txXfrm>
    </dsp:sp>
    <dsp:sp modelId="{9FF718F6-DFF8-4AAE-968D-DF0000E1C2AC}">
      <dsp:nvSpPr>
        <dsp:cNvPr id="0" name=""/>
        <dsp:cNvSpPr/>
      </dsp:nvSpPr>
      <dsp:spPr>
        <a:xfrm>
          <a:off x="1255840" y="496640"/>
          <a:ext cx="421481" cy="421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350673" y="496640"/>
        <a:ext cx="231815" cy="317164"/>
      </dsp:txXfrm>
    </dsp:sp>
    <dsp:sp modelId="{AE6BF759-45B7-4995-93EE-72AF2B1B7C27}">
      <dsp:nvSpPr>
        <dsp:cNvPr id="0" name=""/>
        <dsp:cNvSpPr/>
      </dsp:nvSpPr>
      <dsp:spPr>
        <a:xfrm>
          <a:off x="1396316" y="1262970"/>
          <a:ext cx="421481" cy="421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53025"/>
            <a:satOff val="29607"/>
            <a:lumOff val="27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53025"/>
              <a:satOff val="29607"/>
              <a:lumOff val="27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491149" y="1262970"/>
        <a:ext cx="231815" cy="317164"/>
      </dsp:txXfrm>
    </dsp:sp>
    <dsp:sp modelId="{94B1B414-EF2C-4AC4-B1E8-3479173AC9DB}">
      <dsp:nvSpPr>
        <dsp:cNvPr id="0" name=""/>
        <dsp:cNvSpPr/>
      </dsp:nvSpPr>
      <dsp:spPr>
        <a:xfrm>
          <a:off x="1534695" y="2029300"/>
          <a:ext cx="421481" cy="421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706049"/>
            <a:satOff val="59213"/>
            <a:lumOff val="550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06049"/>
              <a:satOff val="59213"/>
              <a:lumOff val="55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629528" y="2029300"/>
        <a:ext cx="231815" cy="317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A12C2-8D1E-4A43-8F89-1106AABDC220}">
      <dsp:nvSpPr>
        <dsp:cNvPr id="0" name=""/>
        <dsp:cNvSpPr/>
      </dsp:nvSpPr>
      <dsp:spPr>
        <a:xfrm>
          <a:off x="0" y="-12867"/>
          <a:ext cx="2575097" cy="7549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列印統計表</a:t>
          </a:r>
          <a:endParaRPr lang="zh-TW" altLang="en-US" sz="2000" b="1" kern="1200" dirty="0"/>
        </a:p>
      </dsp:txBody>
      <dsp:txXfrm>
        <a:off x="22111" y="9244"/>
        <a:ext cx="1794819" cy="710707"/>
      </dsp:txXfrm>
    </dsp:sp>
    <dsp:sp modelId="{43446BE3-EE18-4127-BAAA-61B5A22D8047}">
      <dsp:nvSpPr>
        <dsp:cNvPr id="0" name=""/>
        <dsp:cNvSpPr/>
      </dsp:nvSpPr>
      <dsp:spPr>
        <a:xfrm>
          <a:off x="546231" y="884088"/>
          <a:ext cx="2391493" cy="806401"/>
        </a:xfrm>
        <a:prstGeom prst="roundRect">
          <a:avLst>
            <a:gd name="adj" fmla="val 10000"/>
          </a:avLst>
        </a:prstGeom>
        <a:solidFill>
          <a:schemeClr val="accent2">
            <a:hueOff val="-7072252"/>
            <a:satOff val="-10775"/>
            <a:lumOff val="-2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找對應教材</a:t>
          </a:r>
          <a:endParaRPr lang="zh-TW" altLang="en-US" sz="2000" b="1" kern="1200" dirty="0"/>
        </a:p>
      </dsp:txBody>
      <dsp:txXfrm>
        <a:off x="569850" y="907707"/>
        <a:ext cx="1466509" cy="759163"/>
      </dsp:txXfrm>
    </dsp:sp>
    <dsp:sp modelId="{A1A80B59-CD71-42C3-91A9-947F25B74BE7}">
      <dsp:nvSpPr>
        <dsp:cNvPr id="0" name=""/>
        <dsp:cNvSpPr/>
      </dsp:nvSpPr>
      <dsp:spPr>
        <a:xfrm>
          <a:off x="2084393" y="580591"/>
          <a:ext cx="490704" cy="4907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b="1" kern="1200"/>
        </a:p>
      </dsp:txBody>
      <dsp:txXfrm>
        <a:off x="2194801" y="580591"/>
        <a:ext cx="269888" cy="369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A2CDE-6ADE-4378-9B26-5941231E86B3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01728-3763-4342-B27A-6C05B722A5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04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DFC38-48A0-4BC5-9E66-3A96639BEFBA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658A-69E7-45F7-9170-06D2F71C3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5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篩選階段</a:t>
            </a:r>
            <a:endParaRPr lang="en-US" altLang="zh-TW" dirty="0"/>
          </a:p>
          <a:p>
            <a:r>
              <a:rPr lang="zh-TW" altLang="en-US" baseline="0" dirty="0"/>
              <a:t>依核定提報率提報學生進行測驗</a:t>
            </a:r>
            <a:endParaRPr lang="en-US" altLang="zh-TW" baseline="0" dirty="0"/>
          </a:p>
          <a:p>
            <a:r>
              <a:rPr lang="en-US" altLang="zh-TW" baseline="0" dirty="0"/>
              <a:t>2.</a:t>
            </a:r>
            <a:r>
              <a:rPr lang="zh-TW" altLang="en-US" baseline="0" dirty="0"/>
              <a:t>補救階段</a:t>
            </a:r>
            <a:endParaRPr lang="en-US" altLang="zh-TW" baseline="0" dirty="0"/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依測驗結果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開班規劃</a:t>
            </a:r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依診斷報告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基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本學習內容 對應教材</a:t>
            </a:r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進行補救教學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/>
              <a:t>3.</a:t>
            </a:r>
            <a:r>
              <a:rPr lang="zh-TW" altLang="en-US" dirty="0"/>
              <a:t>檢核階段</a:t>
            </a:r>
            <a:endParaRPr lang="en-US" altLang="zh-TW" dirty="0"/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kumimoji="1" lang="zh-TW" altLang="en-US" sz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成長測驗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與篩選測驗成績比較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受輔成效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658A-69E7-45F7-9170-06D2F71C386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95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658A-69E7-45F7-9170-06D2F71C386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89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" y="2183773"/>
            <a:ext cx="540000" cy="567448"/>
          </a:xfrm>
          <a:prstGeom prst="rect">
            <a:avLst/>
          </a:prstGeom>
        </p:spPr>
      </p:pic>
      <p:sp>
        <p:nvSpPr>
          <p:cNvPr id="6" name="文字方塊 5"/>
          <p:cNvSpPr txBox="1"/>
          <p:nvPr userDrawn="1"/>
        </p:nvSpPr>
        <p:spPr>
          <a:xfrm>
            <a:off x="366205" y="504519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4440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  <p:pic>
        <p:nvPicPr>
          <p:cNvPr id="50" name="圖片 4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51" name="文字方塊 50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5046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16754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24" name="文字方塊 23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25841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6810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4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3" name="文字方塊 12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5845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8" y="4824511"/>
            <a:ext cx="540000" cy="567448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692459" y="538216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1191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1905327" y="647700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6222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1905327" y="647700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8825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27571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7" name="文字方塊 6"/>
          <p:cNvSpPr txBox="1"/>
          <p:nvPr userDrawn="1"/>
        </p:nvSpPr>
        <p:spPr>
          <a:xfrm>
            <a:off x="1947646" y="6489577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彰化縣學習扶助實施方案</a:t>
            </a:r>
            <a:endParaRPr lang="en-US" altLang="zh-TW" sz="1800" dirty="0" smtClean="0">
              <a:solidFill>
                <a:schemeClr val="bg1">
                  <a:lumMod val="95000"/>
                </a:schemeClr>
              </a:solidFill>
              <a:latin typeface="華康粗圓體" panose="02010609010101010101" pitchFamily="49" charset="-120"/>
              <a:ea typeface="華康粗圓體" panose="02010609010101010101" pitchFamily="49" charset="-120"/>
            </a:endParaRPr>
          </a:p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5593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  <p:pic>
        <p:nvPicPr>
          <p:cNvPr id="41" name="圖片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42" name="文字方塊 41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4916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  <p:pic>
        <p:nvPicPr>
          <p:cNvPr id="65" name="圖片 6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66" name="文字方塊 65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21855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2020/2/18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5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78497" y="1666329"/>
            <a:ext cx="7055854" cy="19679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b="1" dirty="0" smtClean="0"/>
              <a:t>國小數學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5300" b="1" dirty="0" smtClean="0"/>
              <a:t>學習診斷與教學實施</a:t>
            </a:r>
            <a:endParaRPr lang="zh-TW" altLang="en-US" sz="53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850296" y="4214191"/>
            <a:ext cx="401448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zh-TW" sz="3200" dirty="0" smtClean="0"/>
          </a:p>
          <a:p>
            <a:pPr algn="ctr">
              <a:lnSpc>
                <a:spcPct val="150000"/>
              </a:lnSpc>
            </a:pPr>
            <a:r>
              <a:rPr lang="zh-TW" altLang="en-US" sz="2800" dirty="0" smtClean="0"/>
              <a:t>  </a:t>
            </a:r>
            <a:r>
              <a:rPr lang="en-US" altLang="zh-TW" sz="2000" dirty="0" smtClean="0"/>
              <a:t>108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12</a:t>
            </a:r>
            <a:r>
              <a:rPr lang="zh-TW" altLang="en-US" sz="2000" dirty="0" smtClean="0"/>
              <a:t>月</a:t>
            </a:r>
            <a:r>
              <a:rPr lang="fr-CA" altLang="zh-TW" sz="2000" dirty="0" smtClean="0"/>
              <a:t/>
            </a:r>
            <a:br>
              <a:rPr lang="fr-CA" altLang="zh-TW" sz="2000" dirty="0" smtClean="0"/>
            </a:b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07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A7C-3C0D-4D31-823A-2CF718BF808E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1" y="183608"/>
            <a:ext cx="8229600" cy="72638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 defTabSz="833394">
              <a:defRPr/>
            </a:pPr>
            <a:r>
              <a:rPr lang="zh-TW" altLang="en-US" sz="4000" kern="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學習扶助資源平臺的數學教材</a:t>
            </a:r>
            <a:endParaRPr lang="zh-TW" altLang="en-US" sz="4000" kern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/>
          <a:srcRect b="8329"/>
          <a:stretch/>
        </p:blipFill>
        <p:spPr>
          <a:xfrm>
            <a:off x="354352" y="1178351"/>
            <a:ext cx="8233467" cy="1748159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5048246" y="1165863"/>
            <a:ext cx="1181109" cy="38753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TW" altLang="en-US" sz="1332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859" y="3091540"/>
            <a:ext cx="4705240" cy="3245517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21" y="3091540"/>
            <a:ext cx="2894181" cy="3027578"/>
          </a:xfrm>
          <a:prstGeom prst="rect">
            <a:avLst/>
          </a:prstGeom>
        </p:spPr>
      </p:pic>
      <p:sp>
        <p:nvSpPr>
          <p:cNvPr id="24" name="圓角矩形 23"/>
          <p:cNvSpPr/>
          <p:nvPr/>
        </p:nvSpPr>
        <p:spPr>
          <a:xfrm>
            <a:off x="1858606" y="3667026"/>
            <a:ext cx="1064650" cy="28647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TW" altLang="en-US" sz="139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5781451" y="4802909"/>
            <a:ext cx="2235713" cy="23090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TW" altLang="en-US" sz="1396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1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84" y="995683"/>
            <a:ext cx="6223707" cy="549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46" y="3818240"/>
            <a:ext cx="6323445" cy="255384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22" y="4214379"/>
            <a:ext cx="6368970" cy="2419350"/>
          </a:xfrm>
          <a:prstGeom prst="rect">
            <a:avLst/>
          </a:prstGeom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854327" y="92364"/>
            <a:ext cx="7543802" cy="844312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對應</a:t>
            </a:r>
            <a:r>
              <a:rPr lang="zh-TW" altLang="en-US" sz="4400" dirty="0"/>
              <a:t>「基本學習內容」的</a:t>
            </a:r>
            <a:r>
              <a:rPr lang="zh-TW" altLang="en-US" sz="4400" dirty="0" smtClean="0"/>
              <a:t>教材</a:t>
            </a:r>
            <a:endParaRPr lang="zh-TW" altLang="en-US" sz="44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98665" y="3763839"/>
            <a:ext cx="792162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5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0335"/>
            <a:ext cx="6543964" cy="5786029"/>
          </a:xfrm>
          <a:prstGeom prst="rect">
            <a:avLst/>
          </a:prstGeom>
        </p:spPr>
      </p:pic>
      <p:sp>
        <p:nvSpPr>
          <p:cNvPr id="16" name="標題 15"/>
          <p:cNvSpPr>
            <a:spLocks noGrp="1"/>
          </p:cNvSpPr>
          <p:nvPr>
            <p:ph type="title"/>
          </p:nvPr>
        </p:nvSpPr>
        <p:spPr>
          <a:xfrm>
            <a:off x="894166" y="100083"/>
            <a:ext cx="7514338" cy="791491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對應「基本學習內容」的</a:t>
            </a:r>
            <a:r>
              <a:rPr lang="zh-TW" altLang="en-US" sz="4400" dirty="0" smtClean="0"/>
              <a:t>教材</a:t>
            </a:r>
            <a:endParaRPr lang="zh-TW" altLang="en-US" sz="4400" dirty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12806" y="1265382"/>
            <a:ext cx="4091704" cy="2678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3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1" y="330740"/>
            <a:ext cx="8469164" cy="57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9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1951" y="711860"/>
            <a:ext cx="6202412" cy="971341"/>
          </a:xfrm>
        </p:spPr>
        <p:txBody>
          <a:bodyPr>
            <a:normAutofit fontScale="90000"/>
          </a:bodyPr>
          <a:lstStyle/>
          <a:p>
            <a:r>
              <a:rPr lang="zh-TW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zh-TW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zh-TW" altLang="en-US" sz="1600" dirty="0">
                <a:latin typeface="Arial" panose="020B0604020202020204" pitchFamily="34" charset="0"/>
              </a:rPr>
              <a:t/>
            </a:r>
            <a:br>
              <a:rPr lang="zh-TW" altLang="en-US" sz="1600" dirty="0">
                <a:latin typeface="Arial" panose="020B0604020202020204" pitchFamily="34" charset="0"/>
              </a:rPr>
            </a:br>
            <a:r>
              <a:rPr lang="zh-TW" altLang="en-US" dirty="0">
                <a:latin typeface="標楷體a..."/>
              </a:rPr>
              <a:t/>
            </a:r>
            <a:br>
              <a:rPr lang="zh-TW" altLang="en-US" dirty="0">
                <a:latin typeface="標楷體a..."/>
              </a:rPr>
            </a:br>
            <a:r>
              <a:rPr lang="en-US" altLang="zh-TW" dirty="0" smtClean="0">
                <a:latin typeface="標楷體a..."/>
              </a:rPr>
              <a:t/>
            </a:r>
            <a:br>
              <a:rPr lang="en-US" altLang="zh-TW" dirty="0" smtClean="0">
                <a:latin typeface="標楷體a..."/>
              </a:rPr>
            </a:br>
            <a:r>
              <a:rPr lang="en-US" altLang="zh-TW" dirty="0">
                <a:latin typeface="標楷體a..."/>
              </a:rPr>
              <a:t/>
            </a:r>
            <a:br>
              <a:rPr lang="en-US" altLang="zh-TW" dirty="0">
                <a:latin typeface="標楷體a..."/>
              </a:rPr>
            </a:br>
            <a:r>
              <a:rPr lang="en-US" altLang="zh-TW" dirty="0" smtClean="0">
                <a:latin typeface="標楷體a..."/>
              </a:rPr>
              <a:t/>
            </a:r>
            <a:br>
              <a:rPr lang="en-US" altLang="zh-TW" dirty="0" smtClean="0">
                <a:latin typeface="標楷體a..."/>
              </a:rPr>
            </a:br>
            <a:r>
              <a:rPr lang="en-US" altLang="zh-TW" dirty="0">
                <a:latin typeface="標楷體a..."/>
              </a:rPr>
              <a:t/>
            </a:r>
            <a:br>
              <a:rPr lang="en-US" altLang="zh-TW" dirty="0">
                <a:latin typeface="標楷體a..."/>
              </a:rPr>
            </a:br>
            <a:r>
              <a:rPr lang="en-US" altLang="zh-TW" dirty="0" smtClean="0">
                <a:latin typeface="標楷體a..."/>
              </a:rPr>
              <a:t/>
            </a:r>
            <a:br>
              <a:rPr lang="en-US" altLang="zh-TW" dirty="0" smtClean="0">
                <a:latin typeface="標楷體a..."/>
              </a:rPr>
            </a:b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課中補救與教科書結合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562" y="2516698"/>
            <a:ext cx="6329318" cy="42502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41" y="1247455"/>
            <a:ext cx="7687722" cy="149364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33" y="85849"/>
            <a:ext cx="1746869" cy="62601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909" y="5114610"/>
            <a:ext cx="3104082" cy="11898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367" y="50162"/>
            <a:ext cx="3456632" cy="6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923" y="1167319"/>
            <a:ext cx="5047975" cy="498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" y="509588"/>
            <a:ext cx="35909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9537" y="315685"/>
            <a:ext cx="7543802" cy="80554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2"/>
                </a:solidFill>
              </a:rPr>
              <a:t>湳雅國小</a:t>
            </a:r>
            <a:r>
              <a:rPr lang="en-US" altLang="zh-TW" sz="4400" b="1" dirty="0" smtClean="0">
                <a:solidFill>
                  <a:schemeClr val="tx2"/>
                </a:solidFill>
              </a:rPr>
              <a:t>—</a:t>
            </a:r>
            <a:r>
              <a:rPr lang="zh-TW" altLang="en-US" sz="4400" b="1" dirty="0" smtClean="0">
                <a:solidFill>
                  <a:schemeClr val="tx2"/>
                </a:solidFill>
              </a:rPr>
              <a:t>學習扶助區</a:t>
            </a:r>
            <a:endParaRPr lang="zh-TW" altLang="en-US" sz="4400" b="1" dirty="0">
              <a:solidFill>
                <a:schemeClr val="tx2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982262" y="3652673"/>
            <a:ext cx="1371600" cy="3628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367719" y="3481911"/>
            <a:ext cx="800438" cy="10362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255706" y="2769603"/>
            <a:ext cx="3217086" cy="27032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1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742011" y="2425147"/>
            <a:ext cx="5676432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/>
              <a:t>客製作前測設計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500850" y="1018233"/>
            <a:ext cx="56007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備課階段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97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8129" cy="11766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" y="853904"/>
            <a:ext cx="5896902" cy="30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0" y="1402106"/>
            <a:ext cx="5179955" cy="343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88" y="2121912"/>
            <a:ext cx="5952173" cy="350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5"/>
          <p:cNvSpPr txBox="1">
            <a:spLocks/>
          </p:cNvSpPr>
          <p:nvPr/>
        </p:nvSpPr>
        <p:spPr>
          <a:xfrm>
            <a:off x="291498" y="2621082"/>
            <a:ext cx="7117706" cy="39967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                        </a:t>
            </a:r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54" y="3198656"/>
            <a:ext cx="5542511" cy="305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38" y="3826059"/>
            <a:ext cx="5139862" cy="291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58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4" y="200227"/>
            <a:ext cx="4055548" cy="651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56" y="1270023"/>
            <a:ext cx="4056018" cy="496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44135" y="275580"/>
            <a:ext cx="4155026" cy="781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zh-TW" dirty="0"/>
              <a:t> </a:t>
            </a:r>
            <a:r>
              <a:rPr lang="en-US" altLang="zh-TW" dirty="0" smtClean="0"/>
              <a:t>                       </a:t>
            </a:r>
            <a:endParaRPr lang="zh-TW" altLang="en-US" dirty="0"/>
          </a:p>
        </p:txBody>
      </p:sp>
      <p:sp>
        <p:nvSpPr>
          <p:cNvPr id="8" name="橢圓形圖說文字 7"/>
          <p:cNvSpPr/>
          <p:nvPr/>
        </p:nvSpPr>
        <p:spPr>
          <a:xfrm>
            <a:off x="5308566" y="73905"/>
            <a:ext cx="3034145" cy="1018526"/>
          </a:xfrm>
          <a:prstGeom prst="wedgeEllipseCallout">
            <a:avLst>
              <a:gd name="adj1" fmla="val -69093"/>
              <a:gd name="adj2" fmla="val 48205"/>
            </a:avLst>
          </a:prstGeom>
          <a:noFill/>
          <a:ln w="57150">
            <a:solidFill>
              <a:srgbClr val="D76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23198" y="354585"/>
            <a:ext cx="20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回饋訊息</a:t>
            </a:r>
            <a:endParaRPr lang="zh-TW" altLang="en-US" sz="2800" dirty="0">
              <a:solidFill>
                <a:srgbClr val="FF0000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9" name="標題 5"/>
          <p:cNvSpPr txBox="1">
            <a:spLocks/>
          </p:cNvSpPr>
          <p:nvPr/>
        </p:nvSpPr>
        <p:spPr>
          <a:xfrm>
            <a:off x="276542" y="1207408"/>
            <a:ext cx="3685416" cy="851073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                        </a:t>
            </a:r>
            <a:endParaRPr lang="zh-TW" altLang="en-US" dirty="0"/>
          </a:p>
        </p:txBody>
      </p:sp>
      <p:sp>
        <p:nvSpPr>
          <p:cNvPr id="11" name="標題 5"/>
          <p:cNvSpPr txBox="1">
            <a:spLocks/>
          </p:cNvSpPr>
          <p:nvPr/>
        </p:nvSpPr>
        <p:spPr>
          <a:xfrm>
            <a:off x="332845" y="2388331"/>
            <a:ext cx="3602173" cy="34183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                        </a:t>
            </a:r>
            <a:endParaRPr lang="zh-TW" altLang="en-US" dirty="0"/>
          </a:p>
        </p:txBody>
      </p:sp>
      <p:sp>
        <p:nvSpPr>
          <p:cNvPr id="12" name="標題 5"/>
          <p:cNvSpPr txBox="1">
            <a:spLocks/>
          </p:cNvSpPr>
          <p:nvPr/>
        </p:nvSpPr>
        <p:spPr>
          <a:xfrm>
            <a:off x="268462" y="4283371"/>
            <a:ext cx="3730937" cy="34183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                        </a:t>
            </a:r>
            <a:endParaRPr lang="zh-TW" altLang="en-US" dirty="0"/>
          </a:p>
        </p:txBody>
      </p:sp>
      <p:sp>
        <p:nvSpPr>
          <p:cNvPr id="13" name="標題 5"/>
          <p:cNvSpPr txBox="1">
            <a:spLocks/>
          </p:cNvSpPr>
          <p:nvPr/>
        </p:nvSpPr>
        <p:spPr>
          <a:xfrm>
            <a:off x="4541803" y="2666289"/>
            <a:ext cx="3847575" cy="52417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                        </a:t>
            </a:r>
            <a:endParaRPr lang="zh-TW" altLang="en-US" dirty="0"/>
          </a:p>
        </p:txBody>
      </p:sp>
      <p:sp>
        <p:nvSpPr>
          <p:cNvPr id="15" name="內容版面配置區 14"/>
          <p:cNvSpPr txBox="1">
            <a:spLocks noGrp="1"/>
          </p:cNvSpPr>
          <p:nvPr>
            <p:ph idx="1"/>
          </p:nvPr>
        </p:nvSpPr>
        <p:spPr>
          <a:xfrm>
            <a:off x="3775041" y="3274320"/>
            <a:ext cx="1345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時刻減時刻</a:t>
            </a:r>
            <a:endParaRPr lang="zh-TW" altLang="en-US" sz="2800" dirty="0">
              <a:solidFill>
                <a:srgbClr val="FF0000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16" name="橢圓形圖說文字 15"/>
          <p:cNvSpPr/>
          <p:nvPr/>
        </p:nvSpPr>
        <p:spPr>
          <a:xfrm>
            <a:off x="3482833" y="3190461"/>
            <a:ext cx="1637459" cy="1018526"/>
          </a:xfrm>
          <a:prstGeom prst="wedgeEllipseCallout">
            <a:avLst>
              <a:gd name="adj1" fmla="val -69093"/>
              <a:gd name="adj2" fmla="val 48205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7" name="橢圓形圖說文字 16"/>
          <p:cNvSpPr/>
          <p:nvPr/>
        </p:nvSpPr>
        <p:spPr>
          <a:xfrm>
            <a:off x="7618844" y="1535314"/>
            <a:ext cx="1433709" cy="1116156"/>
          </a:xfrm>
          <a:prstGeom prst="wedgeEllipseCallout">
            <a:avLst>
              <a:gd name="adj1" fmla="val -69093"/>
              <a:gd name="adj2" fmla="val 48205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8" name="內容版面配置區 14"/>
          <p:cNvSpPr txBox="1">
            <a:spLocks/>
          </p:cNvSpPr>
          <p:nvPr/>
        </p:nvSpPr>
        <p:spPr>
          <a:xfrm>
            <a:off x="7743192" y="1659454"/>
            <a:ext cx="130936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時刻加時間</a:t>
            </a:r>
            <a:endParaRPr lang="zh-TW" altLang="en-US" sz="2800" dirty="0">
              <a:solidFill>
                <a:srgbClr val="FF0000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19" name="橢圓形圖說文字 18"/>
          <p:cNvSpPr/>
          <p:nvPr/>
        </p:nvSpPr>
        <p:spPr>
          <a:xfrm>
            <a:off x="3101433" y="1269298"/>
            <a:ext cx="2444602" cy="933175"/>
          </a:xfrm>
          <a:prstGeom prst="wedgeEllipseCallout">
            <a:avLst>
              <a:gd name="adj1" fmla="val -73972"/>
              <a:gd name="adj2" fmla="val 2370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1" name="內容版面配置區 14"/>
          <p:cNvSpPr txBox="1">
            <a:spLocks/>
          </p:cNvSpPr>
          <p:nvPr/>
        </p:nvSpPr>
        <p:spPr>
          <a:xfrm>
            <a:off x="3961958" y="1269299"/>
            <a:ext cx="1345251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時間加時間</a:t>
            </a:r>
            <a:endParaRPr lang="zh-TW" altLang="en-US" sz="2800" dirty="0">
              <a:solidFill>
                <a:srgbClr val="FF0000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57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9" grpId="0" animBg="1"/>
      <p:bldP spid="11" grpId="0" animBg="1"/>
      <p:bldP spid="12" grpId="0" animBg="1"/>
      <p:bldP spid="13" grpId="0" animBg="1"/>
      <p:bldP spid="15" grpId="0"/>
      <p:bldP spid="16" grpId="0" animBg="1"/>
      <p:bldP spid="17" grpId="0" animBg="1"/>
      <p:bldP spid="18" grpId="0"/>
      <p:bldP spid="19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060" y="304800"/>
            <a:ext cx="8092439" cy="723900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科技化評量系統的診斷訊息精確嗎？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04" y="1432560"/>
            <a:ext cx="5964358" cy="42291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695" y="1284922"/>
            <a:ext cx="18478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72267" y="1911927"/>
            <a:ext cx="5608668" cy="257536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solidFill>
                  <a:srgbClr val="FF0000"/>
                </a:solidFill>
              </a:rPr>
              <a:t>數學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科</a:t>
            </a:r>
            <a:r>
              <a:rPr lang="zh-TW" altLang="en-US" sz="4800" b="1" dirty="0" smtClean="0"/>
              <a:t>學習扶助</a:t>
            </a:r>
            <a:r>
              <a:rPr lang="zh-TW" altLang="en-US" sz="4800" b="1" dirty="0"/>
              <a:t/>
            </a:r>
            <a:br>
              <a:rPr lang="zh-TW" altLang="en-US" sz="4800" b="1" dirty="0"/>
            </a:br>
            <a:r>
              <a:rPr lang="zh-TW" altLang="en-US" sz="4800" b="1" dirty="0"/>
              <a:t>的</a:t>
            </a:r>
            <a:r>
              <a:rPr lang="zh-TW" altLang="en-US" sz="4800" b="1" dirty="0" smtClean="0"/>
              <a:t>實務策略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98" y="3509195"/>
            <a:ext cx="6665360" cy="14356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8550" y="5097300"/>
            <a:ext cx="61821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/>
              <a:t>•5-N-2-1</a:t>
            </a:r>
            <a:r>
              <a:rPr lang="zh-TW" altLang="en-US" sz="2800" b="1" dirty="0"/>
              <a:t>進行日、時、分、秒相鄰二階單位的複名數時間量乘法與除法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等分除</a:t>
            </a:r>
            <a:r>
              <a:rPr lang="en-US" altLang="zh-TW" sz="2800" b="1" dirty="0"/>
              <a:t>)</a:t>
            </a:r>
            <a:r>
              <a:rPr lang="zh-TW" altLang="en-US" sz="2800" b="1" dirty="0"/>
              <a:t>計算</a:t>
            </a:r>
          </a:p>
        </p:txBody>
      </p:sp>
      <p:sp>
        <p:nvSpPr>
          <p:cNvPr id="6" name="矩形 5"/>
          <p:cNvSpPr/>
          <p:nvPr/>
        </p:nvSpPr>
        <p:spPr>
          <a:xfrm>
            <a:off x="732833" y="376015"/>
            <a:ext cx="6710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前測題目的思考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98909" y="1708684"/>
            <a:ext cx="803081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</a:t>
            </a: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隨手可得：基本學習內容或課本、習作上的題目。</a:t>
            </a:r>
          </a:p>
          <a:p>
            <a:pPr lvl="0">
              <a:spcBef>
                <a:spcPts val="1800"/>
              </a:spcBef>
            </a:pP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</a:t>
            </a: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題少但具診斷目標：題少、作答時間恰當，務實而非研究分析題目子概念，讓少題多診斷性。</a:t>
            </a:r>
            <a:endParaRPr lang="en-US" altLang="zh-TW" sz="28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1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4" y="165653"/>
            <a:ext cx="8783945" cy="6256683"/>
          </a:xfrm>
          <a:prstGeom prst="rect">
            <a:avLst/>
          </a:prstGeom>
        </p:spPr>
      </p:pic>
      <p:sp>
        <p:nvSpPr>
          <p:cNvPr id="5" name="標題 5"/>
          <p:cNvSpPr txBox="1">
            <a:spLocks noGrp="1"/>
          </p:cNvSpPr>
          <p:nvPr>
            <p:ph type="title"/>
          </p:nvPr>
        </p:nvSpPr>
        <p:spPr>
          <a:xfrm>
            <a:off x="5158409" y="636104"/>
            <a:ext cx="1709530" cy="67585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                        </a:t>
            </a:r>
            <a:endParaRPr lang="zh-TW" altLang="en-US" dirty="0"/>
          </a:p>
        </p:txBody>
      </p:sp>
      <p:sp>
        <p:nvSpPr>
          <p:cNvPr id="7" name="標題 5"/>
          <p:cNvSpPr txBox="1">
            <a:spLocks noGrp="1"/>
          </p:cNvSpPr>
          <p:nvPr>
            <p:ph idx="1"/>
          </p:nvPr>
        </p:nvSpPr>
        <p:spPr>
          <a:xfrm>
            <a:off x="248478" y="3657601"/>
            <a:ext cx="1719470" cy="123245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                        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84" y="1627780"/>
            <a:ext cx="8179904" cy="4794556"/>
          </a:xfrm>
          <a:prstGeom prst="rect">
            <a:avLst/>
          </a:prstGeom>
        </p:spPr>
      </p:pic>
      <p:sp>
        <p:nvSpPr>
          <p:cNvPr id="10" name="標題 5"/>
          <p:cNvSpPr txBox="1">
            <a:spLocks/>
          </p:cNvSpPr>
          <p:nvPr/>
        </p:nvSpPr>
        <p:spPr>
          <a:xfrm>
            <a:off x="5824330" y="3717236"/>
            <a:ext cx="2428461" cy="111318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                        </a:t>
            </a:r>
            <a:endParaRPr lang="zh-TW" altLang="en-US" dirty="0"/>
          </a:p>
        </p:txBody>
      </p:sp>
      <p:sp>
        <p:nvSpPr>
          <p:cNvPr id="12" name="橢圓形圖說文字 11"/>
          <p:cNvSpPr/>
          <p:nvPr/>
        </p:nvSpPr>
        <p:spPr>
          <a:xfrm>
            <a:off x="6476532" y="1827958"/>
            <a:ext cx="2667468" cy="772143"/>
          </a:xfrm>
          <a:prstGeom prst="wedgeEllipseCallout">
            <a:avLst>
              <a:gd name="adj1" fmla="val -4632"/>
              <a:gd name="adj2" fmla="val 243861"/>
            </a:avLst>
          </a:prstGeom>
          <a:noFill/>
          <a:ln w="57150">
            <a:solidFill>
              <a:srgbClr val="D76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867939" y="1952419"/>
            <a:ext cx="20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數學五年級</a:t>
            </a:r>
            <a:endParaRPr lang="zh-TW" altLang="en-US" sz="2800" dirty="0">
              <a:solidFill>
                <a:srgbClr val="FF0000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93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  <p:bldP spid="10" grpId="0" animBg="1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93" y="266700"/>
            <a:ext cx="7349987" cy="60827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11" y="266700"/>
            <a:ext cx="7543802" cy="12192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6276" y="775251"/>
            <a:ext cx="6374190" cy="58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52959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前測題目的思考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226" y="960120"/>
            <a:ext cx="7921984" cy="5554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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單位複名數除以整數的等分除文字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題：</a:t>
            </a:r>
            <a:endParaRPr lang="en-US" altLang="zh-TW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一、心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妤迷上了彩色橡皮筋編織，她從下午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時到下午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分連續編了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條手環，平均編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條手環花了幾小時幾分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二、蘋果團隊進行一個遊戲測試，若每天花</a:t>
            </a:r>
            <a:r>
              <a:rPr lang="en-US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分做測試，則</a:t>
            </a:r>
            <a:r>
              <a:rPr lang="en-US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天可完成。若改為</a:t>
            </a:r>
            <a:r>
              <a:rPr lang="en-US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天要完成，則蘋果團隊每天要花幾小時幾分做測試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三、靜如跑操場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圈平均需花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秒，她從下午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分開始跑操場，到下午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秒結束，她跑了多少時間？共跑操場幾圈？</a:t>
            </a:r>
          </a:p>
        </p:txBody>
      </p:sp>
      <p:sp>
        <p:nvSpPr>
          <p:cNvPr id="5" name="矩形 4"/>
          <p:cNvSpPr/>
          <p:nvPr/>
        </p:nvSpPr>
        <p:spPr>
          <a:xfrm>
            <a:off x="331469" y="1828800"/>
            <a:ext cx="8325513" cy="411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8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647700"/>
            <a:ext cx="7543802" cy="1219200"/>
          </a:xfrm>
        </p:spPr>
        <p:txBody>
          <a:bodyPr>
            <a:normAutofit fontScale="90000"/>
          </a:bodyPr>
          <a:lstStyle/>
          <a:p>
            <a:r>
              <a:rPr lang="en-US" altLang="zh-TW" sz="8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8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動手</a:t>
            </a:r>
            <a:r>
              <a:rPr lang="zh-TW" altLang="en-US" sz="8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做做看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利用學生前測之重要子概念分析表，分析學生解題狀況？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討論與分享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28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學生前測之重要子概念分析表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1480" y="1752600"/>
            <a:ext cx="7931231" cy="42291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自製具有補救學生以及數學子概念之診斷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從子概念與學生表現，決定教學內容與順序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980" y="2916949"/>
            <a:ext cx="5317499" cy="348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742011" y="2425147"/>
            <a:ext cx="5676432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 smtClean="0"/>
              <a:t>國小數學教學目標與重要概念</a:t>
            </a:r>
            <a:endParaRPr lang="zh-TW" altLang="en-US" sz="5400" b="1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500850" y="1018233"/>
            <a:ext cx="56007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3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國小數學各學習階段的教學目標</a:t>
            </a:r>
            <a:endParaRPr lang="zh-TW" alt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1" y="1524000"/>
            <a:ext cx="7543800" cy="47167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第一學習階段（國民小學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1-2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年級）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初步掌握數、量、形的概念，其重點在自然數及其運算、長度與簡單圖形的認識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低年級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的概念建立特別重視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教具操作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圖像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協助下建立概念。</a:t>
            </a: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學習階段（國民小學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3-4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年級）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數方面，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能確實掌握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自然數的四則與混合運算，培養流暢的數字感，並初步學習分數與小數的概念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熟練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：熟練兼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重自動化與思考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量方面，以長度為基礎，學習量的常用單位及其計算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幾何方面，發展以角、邊要素認識幾何圖形的能力，並能以操作認識幾何圖形的性質。</a:t>
            </a:r>
          </a:p>
          <a:p>
            <a:pPr marL="0" indent="0">
              <a:buNone/>
            </a:pPr>
            <a:r>
              <a:rPr lang="zh-TW" altLang="en-US" sz="1600" dirty="0" smtClean="0"/>
              <a:t>                                                十二年</a:t>
            </a:r>
            <a:r>
              <a:rPr lang="zh-TW" altLang="en-US" sz="1600" dirty="0"/>
              <a:t>國民基本教育數學領域課程綱要</a:t>
            </a:r>
            <a:r>
              <a:rPr lang="en-US" altLang="zh-TW" sz="1600" dirty="0"/>
              <a:t>(</a:t>
            </a:r>
            <a:r>
              <a:rPr lang="zh-TW" altLang="en-US" sz="1600" dirty="0"/>
              <a:t>教育部</a:t>
            </a:r>
            <a:r>
              <a:rPr lang="en-US" altLang="zh-TW" sz="1600" dirty="0"/>
              <a:t>,2018)</a:t>
            </a:r>
            <a:endParaRPr lang="zh-TW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1200150" y="2628900"/>
            <a:ext cx="6926580" cy="4229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45920" y="4271010"/>
            <a:ext cx="3303270" cy="3238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3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國小數學各學習階段的教學目標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1" y="1668780"/>
            <a:ext cx="7543800" cy="4057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第三學習階段（國民小學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5-6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年級）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確實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掌握分數與小數的四則計算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以常用的數量關係，解決日常生活的問題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認識簡單平面與立體形體的幾何性質，並理解其面積與體積的計算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製作簡單的統計圖表。</a:t>
            </a:r>
          </a:p>
          <a:p>
            <a:pPr marL="0" indent="0">
              <a:buNone/>
            </a:pPr>
            <a:r>
              <a:rPr lang="zh-TW" altLang="en-US" sz="1600" dirty="0" smtClean="0"/>
              <a:t>                                       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                                              </a:t>
            </a:r>
            <a:r>
              <a:rPr lang="zh-TW" altLang="en-US" sz="1600" dirty="0" smtClean="0"/>
              <a:t>十二年</a:t>
            </a:r>
            <a:r>
              <a:rPr lang="zh-TW" altLang="en-US" sz="1600" dirty="0"/>
              <a:t>國民基本教育數學領域課程綱要</a:t>
            </a:r>
            <a:r>
              <a:rPr lang="en-US" altLang="zh-TW" sz="1600" dirty="0"/>
              <a:t>(</a:t>
            </a:r>
            <a:r>
              <a:rPr lang="zh-TW" altLang="en-US" sz="1600" dirty="0"/>
              <a:t>教育部</a:t>
            </a:r>
            <a:r>
              <a:rPr lang="en-US" altLang="zh-TW" sz="1600" dirty="0"/>
              <a:t>,2018)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441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156210"/>
            <a:ext cx="7543802" cy="82677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數學學習領域課程主題分類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1771" y="1078230"/>
            <a:ext cx="7543800" cy="4229100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十二年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國教數學學習領域數學課程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分類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五大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主題變成表現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類別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71" y="2231952"/>
            <a:ext cx="7500940" cy="45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03" y="1075855"/>
            <a:ext cx="8707115" cy="567164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71515" y="367707"/>
            <a:ext cx="5947954" cy="46831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/>
              <a:t>特定</a:t>
            </a:r>
            <a:r>
              <a:rPr lang="zh-TW" altLang="en-US" sz="4400" dirty="0" smtClean="0"/>
              <a:t>學生測驗報告</a:t>
            </a:r>
            <a:r>
              <a:rPr lang="zh-TW" altLang="en-US" sz="4400" dirty="0"/>
              <a:t>統計表</a:t>
            </a: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2747334" y="2047100"/>
            <a:ext cx="2242469" cy="33031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1227599" y="1500772"/>
            <a:ext cx="647700" cy="504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095536" y="4204785"/>
            <a:ext cx="3270791" cy="2426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27500" y="2544513"/>
            <a:ext cx="5539191" cy="374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27500" y="4082418"/>
            <a:ext cx="448600" cy="262594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9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68961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國教國小數學課程教材綱要架構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1233648"/>
            <a:ext cx="7748351" cy="52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190500"/>
            <a:ext cx="7543802" cy="689610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數學教學內涵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1" y="880110"/>
            <a:ext cx="7543800" cy="5852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數學教學目標是什麼？</a:t>
            </a: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學科本質、認知發展、教學方法</a:t>
            </a:r>
          </a:p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國小數學課程領域分類為何？</a:t>
            </a: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數與量、幾何、統計、代數、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連結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（連結   察覺、轉化、解題、溝通、評析）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國小數學課程內容層次</a:t>
            </a: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教什麼：知識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層次   學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什麼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認知層次</a:t>
            </a:r>
          </a:p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國小數學概念表徵</a:t>
            </a: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情境、操作、文字、圖像、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符號</a:t>
            </a:r>
            <a:r>
              <a:rPr lang="zh-TW" altLang="en-US" sz="2800" dirty="0" smtClean="0"/>
              <a:t>     </a:t>
            </a:r>
            <a:r>
              <a:rPr lang="zh-TW" altLang="en-US" sz="1400" dirty="0" smtClean="0"/>
              <a:t>引自：魏麗枝主任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2491740" y="3749040"/>
            <a:ext cx="297180" cy="16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5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數學教學內涵</a:t>
            </a:r>
            <a: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數學內容層次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996" y="1752600"/>
            <a:ext cx="7488833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6106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小學數學要學習的知能</a:t>
            </a:r>
          </a:p>
        </p:txBody>
      </p:sp>
      <p:sp>
        <p:nvSpPr>
          <p:cNvPr id="4" name="矩形 3"/>
          <p:cNvSpPr/>
          <p:nvPr/>
        </p:nvSpPr>
        <p:spPr>
          <a:xfrm>
            <a:off x="798909" y="1554480"/>
            <a:ext cx="5110401" cy="480060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435" y="1443990"/>
            <a:ext cx="8286749" cy="46482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概念、知識、技能、探究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、問題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解決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問題解決→重思考→</a:t>
            </a:r>
            <a:r>
              <a:rPr lang="zh-TW" altLang="en-US" sz="35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生活應用→有感覺</a:t>
            </a:r>
          </a:p>
          <a:p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類似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題、非例行性問題、素養</a:t>
            </a:r>
          </a:p>
          <a:p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探究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→重理解、重歸納與推理思考</a:t>
            </a:r>
          </a:p>
          <a:p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、概念→概念性理解</a:t>
            </a:r>
          </a:p>
          <a:p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技能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（計算）→理解、熟練、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自動化</a:t>
            </a:r>
            <a:endParaRPr lang="zh-TW" alt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迴轉箭號 4"/>
          <p:cNvSpPr/>
          <p:nvPr/>
        </p:nvSpPr>
        <p:spPr>
          <a:xfrm>
            <a:off x="4777740" y="1165860"/>
            <a:ext cx="2148840" cy="38862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297353" y="2997715"/>
            <a:ext cx="6520441" cy="1828800"/>
          </a:xfrm>
        </p:spPr>
        <p:txBody>
          <a:bodyPr>
            <a:noAutofit/>
          </a:bodyPr>
          <a:lstStyle/>
          <a:p>
            <a:r>
              <a:rPr lang="zh-TW" altLang="en-US" sz="5400" dirty="0"/>
              <a:t/>
            </a:r>
            <a:br>
              <a:rPr lang="zh-TW" altLang="en-US" sz="5400" dirty="0"/>
            </a:br>
            <a:r>
              <a:rPr lang="en-US" altLang="zh-TW" sz="5400" b="1" dirty="0" smtClean="0"/>
              <a:t>10805</a:t>
            </a:r>
            <a:r>
              <a:rPr lang="zh-TW" altLang="en-US" sz="5400" b="1" dirty="0" smtClean="0"/>
              <a:t>學習扶助篩選測驗</a:t>
            </a:r>
            <a:r>
              <a:rPr lang="en-US" altLang="zh-TW" sz="5400" b="1" dirty="0" smtClean="0"/>
              <a:t>-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本縣國小</a:t>
            </a:r>
            <a:r>
              <a:rPr lang="en-US" altLang="zh-TW" sz="5400" b="1" dirty="0">
                <a:solidFill>
                  <a:srgbClr val="FF0000"/>
                </a:solidFill>
              </a:rPr>
              <a:t>1-6</a:t>
            </a:r>
            <a:r>
              <a:rPr lang="zh-TW" altLang="en-US" sz="5400" b="1" dirty="0">
                <a:solidFill>
                  <a:srgbClr val="FF0000"/>
                </a:solidFill>
              </a:rPr>
              <a:t>年級學生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數學錯誤比率最高題目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500850" y="1018233"/>
            <a:ext cx="56007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35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一年級數學錯誤比率最高題目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911" y="1968925"/>
            <a:ext cx="7543800" cy="1523267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1008403" y="3937117"/>
            <a:ext cx="6676281" cy="184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想想看，學生的迷思？</a:t>
            </a:r>
            <a:endParaRPr lang="en-US" altLang="zh-TW" sz="3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怎麼幫助學生？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02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</a:t>
            </a:r>
            <a:r>
              <a:rPr lang="zh-TW" altLang="en-US" dirty="0" smtClean="0"/>
              <a:t>年級數學錯誤比率最高題目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008402" y="4560960"/>
            <a:ext cx="6676281" cy="184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想想看，學生的迷思？</a:t>
            </a:r>
            <a:endParaRPr lang="en-US" altLang="zh-TW" sz="3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怎麼幫助學生？</a:t>
            </a:r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84" y="1623255"/>
            <a:ext cx="8229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001" y="73753"/>
            <a:ext cx="7543802" cy="806864"/>
          </a:xfrm>
        </p:spPr>
        <p:txBody>
          <a:bodyPr/>
          <a:lstStyle/>
          <a:p>
            <a:r>
              <a:rPr lang="zh-TW" altLang="en-US" dirty="0" smtClean="0"/>
              <a:t>三年級數學錯誤比率最高題目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221905" y="5102240"/>
            <a:ext cx="6676281" cy="158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想想看，學生的迷思？</a:t>
            </a:r>
            <a:endParaRPr lang="en-US" altLang="zh-TW" sz="3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怎麼幫助學生？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57" y="880617"/>
            <a:ext cx="7639050" cy="42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9089" y="191743"/>
            <a:ext cx="7543802" cy="695058"/>
          </a:xfrm>
        </p:spPr>
        <p:txBody>
          <a:bodyPr/>
          <a:lstStyle/>
          <a:p>
            <a:r>
              <a:rPr lang="zh-TW" altLang="en-US" dirty="0" smtClean="0"/>
              <a:t>四年級數學錯誤比率最高題目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033898" y="5009614"/>
            <a:ext cx="6676281" cy="184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想想看，學生的迷思？</a:t>
            </a:r>
            <a:endParaRPr lang="en-US" altLang="zh-TW" sz="3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怎麼幫助學生？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35" y="1020331"/>
            <a:ext cx="68770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91743"/>
            <a:ext cx="8973084" cy="69505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五</a:t>
            </a:r>
            <a:r>
              <a:rPr lang="zh-TW" altLang="en-US" dirty="0" smtClean="0"/>
              <a:t>年級數學錯誤比率最高題目（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</a:rPr>
              <a:t>題錯誤比率相近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033898" y="5009614"/>
            <a:ext cx="6676281" cy="184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想想看，學生的迷思？</a:t>
            </a:r>
            <a:endParaRPr lang="en-US" altLang="zh-TW" sz="3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怎麼幫助學生？</a:t>
            </a:r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2" y="1114645"/>
            <a:ext cx="7620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99" y="1330035"/>
            <a:ext cx="8409093" cy="48952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8569" y="211138"/>
            <a:ext cx="7543802" cy="8207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學生測驗報告統計表</a:t>
            </a:r>
            <a:endParaRPr lang="zh-TW" altLang="en-US" sz="4400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729651" y="2392573"/>
            <a:ext cx="5548604" cy="318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350714" y="2877763"/>
            <a:ext cx="4377651" cy="280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734737" y="1330036"/>
            <a:ext cx="1139589" cy="4156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3" name="向下箭號 2"/>
          <p:cNvSpPr/>
          <p:nvPr/>
        </p:nvSpPr>
        <p:spPr>
          <a:xfrm>
            <a:off x="781938" y="1901898"/>
            <a:ext cx="606670" cy="7065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723306" y="2710723"/>
            <a:ext cx="969818" cy="351458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2530764" y="2710723"/>
            <a:ext cx="757381" cy="351458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5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9089" y="191743"/>
            <a:ext cx="7543802" cy="695058"/>
          </a:xfrm>
        </p:spPr>
        <p:txBody>
          <a:bodyPr/>
          <a:lstStyle/>
          <a:p>
            <a:r>
              <a:rPr lang="zh-TW" altLang="en-US" dirty="0"/>
              <a:t>五</a:t>
            </a:r>
            <a:r>
              <a:rPr lang="zh-TW" altLang="en-US" dirty="0" smtClean="0"/>
              <a:t>年級數學錯誤比率最高題目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939327" y="2514242"/>
            <a:ext cx="3067940" cy="184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想想看，學生的迷思？</a:t>
            </a:r>
            <a:endParaRPr lang="en-US" altLang="zh-TW" sz="3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怎麼幫助學生？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19" y="886801"/>
            <a:ext cx="49720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9089" y="191743"/>
            <a:ext cx="7543802" cy="695058"/>
          </a:xfrm>
        </p:spPr>
        <p:txBody>
          <a:bodyPr/>
          <a:lstStyle/>
          <a:p>
            <a:r>
              <a:rPr lang="zh-TW" altLang="en-US" dirty="0" smtClean="0"/>
              <a:t>六年級數學錯誤比率最高題目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033898" y="5009614"/>
            <a:ext cx="6676281" cy="184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想想看，學生的迷思？</a:t>
            </a:r>
            <a:endParaRPr lang="en-US" altLang="zh-TW" sz="3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48330" indent="0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怎麼幫助學生？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41" y="1541180"/>
            <a:ext cx="76009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776301" y="2425147"/>
            <a:ext cx="5676432" cy="1828800"/>
          </a:xfrm>
        </p:spPr>
        <p:txBody>
          <a:bodyPr>
            <a:noAutofit/>
          </a:bodyPr>
          <a:lstStyle/>
          <a:p>
            <a:r>
              <a:rPr lang="zh-TW" altLang="en-US" sz="5400" dirty="0"/>
              <a:t/>
            </a:r>
            <a:br>
              <a:rPr lang="zh-TW" altLang="en-US" sz="5400" dirty="0"/>
            </a:br>
            <a:r>
              <a:rPr lang="zh-TW" altLang="en-US" sz="5400" b="1" dirty="0"/>
              <a:t>國小數學各主題學生常見迷思或錯誤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500850" y="1018233"/>
            <a:ext cx="56007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08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學生為什麼有學習困難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-Why</a:t>
            </a:r>
            <a:r>
              <a:rPr lang="en-US" altLang="zh-TW" dirty="0">
                <a:solidFill>
                  <a:srgbClr val="000000"/>
                </a:solidFill>
                <a:latin typeface="標楷體n...."/>
              </a:rPr>
              <a:t/>
            </a:r>
            <a:br>
              <a:rPr lang="en-US" altLang="zh-TW" dirty="0">
                <a:solidFill>
                  <a:srgbClr val="000000"/>
                </a:solidFill>
                <a:latin typeface="標楷體n....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R="48330"/>
            <a:r>
              <a:rPr lang="zh-TW" altLang="en-US" sz="1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ㄧ、</a:t>
            </a:r>
            <a:r>
              <a:rPr lang="zh-TW" altLang="en-US" sz="1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數學概念發展關聯連貫不足</a:t>
            </a:r>
          </a:p>
          <a:p>
            <a:pPr lvl="1"/>
            <a:r>
              <a:rPr lang="zh-TW" altLang="en-US" sz="1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偏向成人觀點的講解示範</a:t>
            </a:r>
          </a:p>
          <a:p>
            <a:pPr lvl="1"/>
            <a:r>
              <a:rPr lang="zh-TW" altLang="en-US" sz="1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數學概念之情境之整體發展脈絡</a:t>
            </a:r>
            <a:r>
              <a:rPr lang="zh-TW" altLang="en-US" sz="1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不明</a:t>
            </a:r>
            <a:endParaRPr lang="zh-TW" altLang="en-US" sz="1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R="56730"/>
            <a:r>
              <a:rPr lang="zh-TW" altLang="en-US" sz="1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二、數學語言的理解度不足</a:t>
            </a:r>
          </a:p>
          <a:p>
            <a:pPr lvl="1"/>
            <a:r>
              <a:rPr lang="zh-TW" altLang="en-US" sz="1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符號與表徵運用的抽象性</a:t>
            </a:r>
          </a:p>
          <a:p>
            <a:pPr lvl="1"/>
            <a:r>
              <a:rPr lang="zh-TW" altLang="en-US" sz="1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數學語言與符號內隱意義的複雜</a:t>
            </a:r>
            <a:r>
              <a:rPr lang="zh-TW" altLang="en-US" sz="1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性</a:t>
            </a:r>
            <a:endParaRPr lang="zh-TW" altLang="en-US" sz="1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R="53930"/>
            <a:r>
              <a:rPr lang="zh-TW" altLang="en-US" sz="1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三、數學的生活化連結不足</a:t>
            </a:r>
          </a:p>
          <a:p>
            <a:pPr lvl="1"/>
            <a:r>
              <a:rPr lang="zh-TW" altLang="en-US" sz="1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抽象的數學知識，缺乏生活化情境性</a:t>
            </a:r>
          </a:p>
          <a:p>
            <a:pPr lvl="1"/>
            <a:r>
              <a:rPr lang="zh-TW" altLang="en-US" sz="1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為生活化情境之佈題數學性不足。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95354" y="6040877"/>
            <a:ext cx="254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zh-TW" altLang="en-US" dirty="0" smtClean="0"/>
              <a:t>資料引自</a:t>
            </a:r>
            <a:r>
              <a:rPr lang="en-US" altLang="zh-TW" dirty="0" smtClean="0"/>
              <a:t>/</a:t>
            </a:r>
            <a:r>
              <a:rPr lang="zh-TW" altLang="en-US" b="1" dirty="0" smtClean="0"/>
              <a:t>陳智康教師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46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標楷體"/>
                <a:ea typeface="標楷體"/>
              </a:rPr>
              <a:t>學生為什麼有學習困難</a:t>
            </a:r>
            <a:r>
              <a:rPr lang="en-US" altLang="zh-TW" b="1" dirty="0">
                <a:solidFill>
                  <a:srgbClr val="C00000"/>
                </a:solidFill>
                <a:latin typeface="Arial"/>
                <a:ea typeface="標楷體"/>
              </a:rPr>
              <a:t>-Why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zh-TW" altLang="en-US" sz="7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◎理解學童為什麼不會</a:t>
            </a:r>
          </a:p>
          <a:p>
            <a:r>
              <a:rPr lang="zh-TW" altLang="en-US" sz="6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試試看改變符號表徵，面對不熟悉的解題工具或情境，反省在解題時發生那些困難</a:t>
            </a:r>
          </a:p>
          <a:p>
            <a:r>
              <a:rPr lang="zh-TW" altLang="en-US" sz="6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使用英文字母替代數字</a:t>
            </a:r>
            <a:r>
              <a:rPr lang="en-US" altLang="zh-TW" sz="6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a=1</a:t>
            </a:r>
            <a:r>
              <a:rPr lang="zh-TW" altLang="en-US" sz="6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6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b=2</a:t>
            </a:r>
            <a:r>
              <a:rPr lang="zh-TW" altLang="en-US" sz="6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6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c=3</a:t>
            </a:r>
            <a:r>
              <a:rPr lang="zh-TW" altLang="en-US" sz="6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6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e=4</a:t>
            </a:r>
            <a:r>
              <a:rPr lang="zh-TW" altLang="en-US" sz="6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6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f=5…</a:t>
            </a:r>
          </a:p>
          <a:p>
            <a:r>
              <a:rPr lang="zh-TW" altLang="en-US" sz="6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甲</a:t>
            </a:r>
            <a:r>
              <a:rPr lang="zh-TW" altLang="en-US" sz="6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有ｆ個蘋果，乙有ｄ個蘋果，兩個人合起來共有多少個蘋果？</a:t>
            </a:r>
          </a:p>
          <a:p>
            <a:pPr marL="0" indent="0">
              <a:buNone/>
            </a:pPr>
            <a:r>
              <a:rPr lang="zh-TW" altLang="en-US" sz="6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算</a:t>
            </a:r>
            <a:r>
              <a:rPr lang="zh-TW" altLang="en-US" sz="6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算看，答案是多少</a:t>
            </a:r>
            <a:r>
              <a:rPr lang="en-US" altLang="zh-TW" sz="6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sz="6200" b="1" dirty="0">
                <a:latin typeface="標楷體" pitchFamily="65" charset="-120"/>
                <a:ea typeface="標楷體" pitchFamily="65" charset="-120"/>
              </a:rPr>
              <a:t>加法ｆ＋ｄ能算出答案嗎？</a:t>
            </a:r>
          </a:p>
          <a:p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6200" b="1" dirty="0">
                <a:latin typeface="標楷體" pitchFamily="65" charset="-120"/>
                <a:ea typeface="標楷體" pitchFamily="65" charset="-120"/>
              </a:rPr>
              <a:t>那些能力之後，才能用加法算出答案？</a:t>
            </a:r>
          </a:p>
          <a:p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en-US" sz="6200" b="1" dirty="0">
                <a:latin typeface="標楷體" pitchFamily="65" charset="-120"/>
                <a:ea typeface="標楷體" pitchFamily="65" charset="-120"/>
              </a:rPr>
              <a:t>要求使用加法算式ｆ＋ｄ＝ｊ記錄解題活動</a:t>
            </a:r>
          </a:p>
        </p:txBody>
      </p:sp>
    </p:spTree>
    <p:extLst>
      <p:ext uri="{BB962C8B-B14F-4D97-AF65-F5344CB8AC3E}">
        <p14:creationId xmlns:p14="http://schemas.microsoft.com/office/powerpoint/2010/main" val="26072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20885"/>
          </a:xfrm>
        </p:spPr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學習扶助要教什麼</a:t>
            </a: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-What</a:t>
            </a:r>
            <a:endParaRPr lang="zh-TW" altLang="en-US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9728" y="1460770"/>
            <a:ext cx="7543800" cy="4229100"/>
          </a:xfrm>
        </p:spPr>
        <p:txBody>
          <a:bodyPr>
            <a:noAutofit/>
          </a:bodyPr>
          <a:lstStyle/>
          <a:p>
            <a:pPr marL="0" marR="38260" indent="0" algn="ctr">
              <a:buNone/>
            </a:pPr>
            <a:r>
              <a:rPr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學生哪些能力需要補救</a:t>
            </a:r>
          </a:p>
          <a:p>
            <a:pPr marL="0" marR="57380" indent="0">
              <a:buNone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ㄧ、數學概念的理解。</a:t>
            </a:r>
          </a:p>
          <a:p>
            <a:pPr marL="0" marR="38180" indent="0">
              <a:buNone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二、理解及轉譯問題的能力。</a:t>
            </a:r>
          </a:p>
          <a:p>
            <a:pPr marL="0" marR="31780" indent="0">
              <a:buNone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三、運用符號表徵問題的能力。</a:t>
            </a:r>
          </a:p>
          <a:p>
            <a:pPr marL="0" marR="44580" indent="0">
              <a:buNone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四、發展解題計畫的能力。</a:t>
            </a:r>
          </a:p>
          <a:p>
            <a:pPr marL="0" marR="44580" indent="0">
              <a:buNone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五、運用程序解題的能力。</a:t>
            </a: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六、解題監控與調整的能力。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7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69094"/>
            <a:ext cx="7543802" cy="671036"/>
          </a:xfrm>
        </p:spPr>
        <p:txBody>
          <a:bodyPr>
            <a:normAutofit fontScale="90000"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數學教學內涵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7471" y="1040130"/>
            <a:ext cx="7543800" cy="549783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數學概念的表徵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概念的理解反映在學童能否於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各種表徵間做正確的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pl-PL" altLang="zh-TW" sz="1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Lesh</a:t>
            </a:r>
            <a:r>
              <a:rPr lang="pl-PL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, R.&amp; ZAWOJEWSKI, J.S.(1988)</a:t>
            </a:r>
            <a:endParaRPr lang="zh-TW" altLang="en-US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70" y="1512577"/>
            <a:ext cx="6423660" cy="32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76962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常見計算錯誤之類型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80" y="1390650"/>
            <a:ext cx="4469130" cy="4229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◎常見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的迷思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錯誤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診斷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數與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計算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舉例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整數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加減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75560" indent="0">
              <a:buNone/>
            </a:pPr>
            <a:r>
              <a:rPr lang="zh-TW" altLang="en-US" sz="3200" dirty="0">
                <a:solidFill>
                  <a:srgbClr val="000000"/>
                </a:solidFill>
                <a:latin typeface="標楷體R.."/>
              </a:rPr>
              <a:t>◆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哥哥早上花了</a:t>
            </a:r>
            <a: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75560" indent="0">
              <a:buNone/>
            </a:pPr>
            <a:r>
              <a:rPr lang="zh-TW" altLang="en-US" sz="3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下午花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</a:t>
            </a:r>
            <a:r>
              <a:rPr lang="zh-TW" altLang="en-US" sz="3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請問</a:t>
            </a:r>
            <a:endParaRPr lang="en-US" altLang="zh-TW" sz="32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75560" indent="0">
              <a:buNone/>
            </a:pPr>
            <a:r>
              <a:rPr lang="zh-TW" altLang="en-US" sz="3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哥哥今天花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了多少元？</a:t>
            </a:r>
          </a:p>
          <a:p>
            <a:r>
              <a:rPr lang="zh-TW" altLang="en-US" sz="3200" dirty="0">
                <a:solidFill>
                  <a:srgbClr val="006500"/>
                </a:solidFill>
                <a:latin typeface="標楷體R.."/>
              </a:rPr>
              <a:t>學生可能有哪些的迷思或錯誤</a:t>
            </a:r>
            <a:r>
              <a:rPr lang="en-US" altLang="zh-TW" sz="3200" dirty="0">
                <a:solidFill>
                  <a:srgbClr val="006500"/>
                </a:solidFill>
                <a:latin typeface="標楷體R.."/>
              </a:rPr>
              <a:t>?</a:t>
            </a:r>
          </a:p>
          <a:p>
            <a:r>
              <a:rPr lang="zh-TW" altLang="en-US" sz="3200" dirty="0">
                <a:solidFill>
                  <a:srgbClr val="C00000"/>
                </a:solidFill>
                <a:latin typeface="標楷體R.."/>
              </a:rPr>
              <a:t>解法問題在哪裡</a:t>
            </a:r>
            <a:r>
              <a:rPr lang="en-US" altLang="zh-TW" sz="3200" dirty="0">
                <a:solidFill>
                  <a:srgbClr val="C00000"/>
                </a:solidFill>
                <a:latin typeface="標楷體R.."/>
              </a:rPr>
              <a:t>?</a:t>
            </a:r>
          </a:p>
          <a:p>
            <a:pPr marL="0" indent="0">
              <a:buNone/>
            </a:pP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27245" y="1611630"/>
            <a:ext cx="4229100" cy="4008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75560" indent="0">
              <a:buFont typeface="Arial" panose="020B0604020202020204" pitchFamily="34" charset="0"/>
              <a:buNone/>
            </a:pPr>
            <a:endParaRPr lang="en-US" altLang="zh-TW" sz="32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75560" indent="0">
              <a:buFont typeface="Arial" panose="020B0604020202020204" pitchFamily="34" charset="0"/>
              <a:buNone/>
            </a:pPr>
            <a:endParaRPr lang="en-US" altLang="zh-TW" sz="32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75560" indent="0">
              <a:buFont typeface="Arial" panose="020B0604020202020204" pitchFamily="34" charset="0"/>
              <a:buNone/>
            </a:pPr>
            <a:endParaRPr lang="zh-TW" altLang="en-US" sz="32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6500"/>
                </a:solidFill>
                <a:latin typeface="標楷體R.."/>
              </a:rPr>
              <a:t>學生可能有哪些的迷思或錯誤</a:t>
            </a:r>
            <a:r>
              <a:rPr lang="en-US" altLang="zh-TW" sz="2800" dirty="0" smtClean="0">
                <a:solidFill>
                  <a:srgbClr val="006500"/>
                </a:solidFill>
                <a:latin typeface="標楷體R.."/>
              </a:rPr>
              <a:t>?</a:t>
            </a:r>
          </a:p>
          <a:p>
            <a:r>
              <a:rPr lang="zh-TW" altLang="en-US" sz="2800" dirty="0" smtClean="0">
                <a:solidFill>
                  <a:srgbClr val="C00000"/>
                </a:solidFill>
                <a:latin typeface="標楷體R.."/>
              </a:rPr>
              <a:t>解法問題在哪裡</a:t>
            </a:r>
            <a:r>
              <a:rPr lang="en-US" altLang="zh-TW" sz="2800" dirty="0" smtClean="0">
                <a:solidFill>
                  <a:srgbClr val="C00000"/>
                </a:solidFill>
                <a:latin typeface="標楷體R..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360" y="2204180"/>
            <a:ext cx="3814999" cy="1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78105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國小數學常見之概念迷思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1" y="1181100"/>
            <a:ext cx="7543800" cy="4229100"/>
          </a:xfrm>
        </p:spPr>
        <p:txBody>
          <a:bodyPr>
            <a:normAutofit fontScale="92500" lnSpcReduction="10000"/>
          </a:bodyPr>
          <a:lstStyle/>
          <a:p>
            <a:endParaRPr lang="zh-TW" altLang="en-US" sz="11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000099"/>
                </a:solidFill>
                <a:latin typeface="Wingdings" panose="05000000000000000000" pitchFamily="2" charset="2"/>
              </a:rPr>
              <a:t></a:t>
            </a:r>
            <a:r>
              <a:rPr lang="zh-TW" altLang="en-US" sz="3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加減法</a:t>
            </a:r>
            <a:endParaRPr lang="en-US" altLang="zh-TW" sz="3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Wingdings" panose="05000000000000000000" pitchFamily="2" charset="2"/>
                <a:ea typeface="新細明體" panose="02020500000000000000" pitchFamily="18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直式計算大數減小數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新細明體" panose="02020500000000000000" pitchFamily="18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忘記進退位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新細明體" panose="02020500000000000000" pitchFamily="18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無法主動使用交換律、結合律於簡化計算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rgbClr val="C00000"/>
                </a:solidFill>
                <a:latin typeface="Wingdings" panose="05000000000000000000" pitchFamily="2" charset="2"/>
                <a:ea typeface="新細明體" panose="02020500000000000000" pitchFamily="18" charset="-120"/>
              </a:rPr>
              <a:t>比較型</a:t>
            </a:r>
            <a:r>
              <a:rPr lang="zh-TW" altLang="en-US" sz="3200" dirty="0" smtClean="0">
                <a:solidFill>
                  <a:srgbClr val="C00000"/>
                </a:solidFill>
                <a:latin typeface="Wingdings" panose="05000000000000000000" pitchFamily="2" charset="2"/>
                <a:ea typeface="新細明體" panose="02020500000000000000" pitchFamily="18" charset="-120"/>
              </a:rPr>
              <a:t>問題</a:t>
            </a:r>
            <a:endParaRPr lang="en-US" altLang="zh-TW" sz="3200" dirty="0" smtClean="0">
              <a:solidFill>
                <a:srgbClr val="C00000"/>
              </a:solidFill>
              <a:latin typeface="Wingdings" panose="05000000000000000000" pitchFamily="2" charset="2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Wingdings" panose="05000000000000000000" pitchFamily="2" charset="2"/>
                <a:ea typeface="新細明體" panose="02020500000000000000" pitchFamily="18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使用關鍵字解題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新細明體" panose="02020500000000000000" pitchFamily="18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弄不清楚要加還是減 </a:t>
            </a:r>
          </a:p>
          <a:p>
            <a:endParaRPr lang="zh-TW" altLang="en-US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02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58674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常見計算錯誤之類型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1150" y="2650807"/>
            <a:ext cx="4035979" cy="3429000"/>
          </a:xfrm>
        </p:spPr>
        <p:txBody>
          <a:bodyPr>
            <a:normAutofit fontScale="92500"/>
          </a:bodyPr>
          <a:lstStyle/>
          <a:p>
            <a:pPr marL="0" marR="72840" indent="0"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R.."/>
              </a:rPr>
              <a:t>◆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爺爺有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個孫子，他把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</a:p>
          <a:p>
            <a:pPr marL="0" marR="70240" indent="0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個糖果平分給他們，每個</a:t>
            </a:r>
          </a:p>
          <a:p>
            <a:pPr marL="0" marR="80640" indent="0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孫子一共分到幾個？</a:t>
            </a:r>
          </a:p>
          <a:p>
            <a:r>
              <a:rPr lang="zh-TW" altLang="en-US" sz="2800" dirty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學生可能有哪些的迷思或錯誤</a:t>
            </a:r>
            <a:r>
              <a:rPr lang="en-US" altLang="zh-TW" sz="2800" dirty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解法問題在哪裡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794289" y="2320290"/>
            <a:ext cx="4035979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sz="28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8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72840" indent="0">
              <a:buFont typeface="Arial" panose="020B0604020202020204" pitchFamily="34" charset="0"/>
              <a:buNone/>
            </a:pPr>
            <a:endParaRPr lang="en-US" altLang="zh-TW" sz="2800" dirty="0" smtClean="0">
              <a:solidFill>
                <a:srgbClr val="000000"/>
              </a:solidFill>
              <a:latin typeface="標楷體R.."/>
            </a:endParaRPr>
          </a:p>
          <a:p>
            <a:pPr marL="0" marR="72840" indent="0">
              <a:buFont typeface="Arial" panose="020B0604020202020204" pitchFamily="34" charset="0"/>
              <a:buNone/>
            </a:pPr>
            <a:endParaRPr lang="zh-TW" altLang="en-US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學生可能有哪些的迷思或錯誤</a:t>
            </a:r>
            <a:r>
              <a:rPr lang="en-US" altLang="zh-TW" sz="2800" dirty="0" smtClean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解法問題在哪裡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329" y="2584132"/>
            <a:ext cx="3771900" cy="1781175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707469" y="1268730"/>
            <a:ext cx="7899321" cy="933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R="51600" lvl="0">
              <a:lnSpc>
                <a:spcPct val="100000"/>
              </a:lnSpc>
              <a:spcBef>
                <a:spcPts val="1800"/>
              </a:spcBef>
            </a:pPr>
            <a:r>
              <a:rPr lang="zh-TW" altLang="en-US" sz="2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◎常見的迷思</a:t>
            </a:r>
            <a: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錯誤診斷與補救教學</a:t>
            </a: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數與計算舉例</a:t>
            </a:r>
            <a:r>
              <a:rPr lang="en-US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整數乘除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0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1" y="3777673"/>
            <a:ext cx="5384800" cy="3062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110" y="55089"/>
            <a:ext cx="7517777" cy="88827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/>
              <a:t>教學目標</a:t>
            </a:r>
            <a:r>
              <a:rPr lang="en-US" altLang="zh-TW" sz="4400" dirty="0" smtClean="0">
                <a:latin typeface="標楷體"/>
                <a:ea typeface="標楷體"/>
              </a:rPr>
              <a:t>–</a:t>
            </a:r>
            <a:r>
              <a:rPr lang="zh-TW" altLang="en-US" sz="4400" dirty="0" smtClean="0"/>
              <a:t>未通過基本學習內容</a:t>
            </a:r>
            <a:endParaRPr lang="zh-TW" altLang="en-US" sz="4400" dirty="0"/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6180500" y="1910904"/>
          <a:ext cx="2096653" cy="2947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向下箭號 7"/>
          <p:cNvSpPr/>
          <p:nvPr/>
        </p:nvSpPr>
        <p:spPr>
          <a:xfrm>
            <a:off x="2752436" y="3380509"/>
            <a:ext cx="434109" cy="39716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890977" y="4082472"/>
            <a:ext cx="1476955" cy="1067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04" y="917986"/>
            <a:ext cx="4756572" cy="25087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52729" y="4189226"/>
            <a:ext cx="3502152" cy="2668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083598" y="4189226"/>
            <a:ext cx="677108" cy="1810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教學目標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4754881" y="4858327"/>
            <a:ext cx="470551" cy="1160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551F08-64D7-499C-83F9-AEFA6EC21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F551F08-64D7-499C-83F9-AEFA6EC21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F718F6-DFF8-4AAE-968D-DF0000E1C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9FF718F6-DFF8-4AAE-968D-DF0000E1C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7CA83A-6B4F-468C-950B-512D548D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57CA83A-6B4F-468C-950B-512D548D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BF759-45B7-4995-93EE-72AF2B1B7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AE6BF759-45B7-4995-93EE-72AF2B1B7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E18B99-BEFA-4C02-9248-63AD6F4CF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4E18B99-BEFA-4C02-9248-63AD6F4CF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B1B414-EF2C-4AC4-B1E8-3479173AC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94B1B414-EF2C-4AC4-B1E8-3479173AC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5761FF-0F29-43A4-8DC2-BBF00CB4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F5761FF-0F29-43A4-8DC2-BBF00CB44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1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找出下列除法直式紀錄錯誤的地方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85" y="2500312"/>
            <a:ext cx="77914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國小數學常見之概念迷思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1100" dirty="0">
              <a:solidFill>
                <a:srgbClr val="000000"/>
              </a:solidFill>
              <a:latin typeface="新細明體泥.."/>
            </a:endParaRPr>
          </a:p>
          <a:p>
            <a:pPr marL="0" lvl="0" indent="0">
              <a:buNone/>
            </a:pPr>
            <a:endParaRPr lang="zh-TW" altLang="en-US" sz="1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zh-TW" altLang="en-US" sz="3000" dirty="0" smtClean="0">
                <a:solidFill>
                  <a:srgbClr val="000099"/>
                </a:solidFill>
                <a:latin typeface="Wingdings" panose="05000000000000000000" pitchFamily="2" charset="2"/>
              </a:rPr>
              <a:t>除法估商</a:t>
            </a:r>
            <a:endParaRPr lang="en-US" altLang="zh-TW" sz="3200" dirty="0" smtClean="0">
              <a:solidFill>
                <a:srgbClr val="006500"/>
              </a:solidFill>
              <a:latin typeface="新細明體泥..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被除數不夠除時，商數位值空位未補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十位數被整除後，商數個位未補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 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無論是否整除，商的個位數多加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估商過小。</a:t>
            </a:r>
            <a:r>
              <a:rPr lang="zh-TW" altLang="en-US" dirty="0">
                <a:solidFill>
                  <a:srgbClr val="000000"/>
                </a:solidFill>
                <a:latin typeface="新細明體泥.."/>
              </a:rPr>
              <a:t> </a:t>
            </a:r>
          </a:p>
          <a:p>
            <a:endParaRPr lang="zh-TW" altLang="en-US" dirty="0">
              <a:solidFill>
                <a:srgbClr val="000000"/>
              </a:solidFill>
              <a:latin typeface="新細明體泥..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3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61060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國小常見計算錯誤之類型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1" y="2457450"/>
            <a:ext cx="7543800" cy="3543300"/>
          </a:xfrm>
        </p:spPr>
        <p:txBody>
          <a:bodyPr>
            <a:normAutofit fontScale="92500" lnSpcReduction="20000"/>
          </a:bodyPr>
          <a:lstStyle/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sz="1200" dirty="0">
              <a:solidFill>
                <a:srgbClr val="000000"/>
              </a:solidFill>
              <a:latin typeface="標楷體a.駭悅."/>
            </a:endParaRPr>
          </a:p>
          <a:p>
            <a:r>
              <a:rPr lang="zh-TW" altLang="en-US" sz="3000" b="1" dirty="0">
                <a:solidFill>
                  <a:srgbClr val="006500"/>
                </a:solidFill>
                <a:latin typeface="標楷體a.駭悅."/>
              </a:rPr>
              <a:t>學生可能有哪些的迷思或錯誤</a:t>
            </a:r>
            <a:r>
              <a:rPr lang="en-US" altLang="zh-TW" sz="3000" b="1" dirty="0">
                <a:solidFill>
                  <a:srgbClr val="006500"/>
                </a:solidFill>
                <a:latin typeface="標楷體a.駭悅."/>
              </a:rPr>
              <a:t>?</a:t>
            </a:r>
          </a:p>
          <a:p>
            <a:r>
              <a:rPr lang="zh-TW" altLang="en-US" sz="3000" b="1" dirty="0">
                <a:solidFill>
                  <a:srgbClr val="C00000"/>
                </a:solidFill>
                <a:latin typeface="標楷體a.駭悅."/>
              </a:rPr>
              <a:t>解法問題在哪裡</a:t>
            </a:r>
            <a:r>
              <a:rPr lang="en-US" altLang="zh-TW" sz="3000" b="1" dirty="0">
                <a:solidFill>
                  <a:srgbClr val="C00000"/>
                </a:solidFill>
                <a:latin typeface="標楷體a.駭悅."/>
              </a:rPr>
              <a:t>?</a:t>
            </a: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08661" y="1394460"/>
            <a:ext cx="7634050" cy="9486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R="45020"/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◎常見的迷思</a:t>
            </a:r>
            <a:r>
              <a:rPr lang="en-US" altLang="zh-TW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錯誤診斷與補救教學</a:t>
            </a:r>
          </a:p>
          <a:p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數與計算舉例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70" y="2931795"/>
            <a:ext cx="2819400" cy="12001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10" y="3027045"/>
            <a:ext cx="36861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61060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國小常見計算錯誤之類型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1781" y="1695450"/>
            <a:ext cx="7543800" cy="2978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下列哪一個算式所算出來的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答案和                        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出來的結果相同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sz="1200" dirty="0">
              <a:solidFill>
                <a:srgbClr val="000000"/>
              </a:solidFill>
              <a:latin typeface="標楷體a.駭悅."/>
            </a:endParaRPr>
          </a:p>
          <a:p>
            <a:endParaRPr lang="en-US" altLang="zh-TW" sz="3000" b="1" dirty="0" smtClean="0">
              <a:solidFill>
                <a:srgbClr val="006500"/>
              </a:solidFill>
              <a:latin typeface="標楷體a.駭悅."/>
            </a:endParaRPr>
          </a:p>
          <a:p>
            <a:pPr marL="0" indent="0">
              <a:buNone/>
            </a:pPr>
            <a:endParaRPr lang="en-US" altLang="zh-TW" sz="3000" b="1" dirty="0" smtClean="0">
              <a:solidFill>
                <a:srgbClr val="C00000"/>
              </a:solidFill>
              <a:latin typeface="標楷體a.駭悅."/>
            </a:endParaRP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08661" y="1202293"/>
            <a:ext cx="7634050" cy="9486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R="45020"/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◎常見的迷思</a:t>
            </a:r>
            <a:r>
              <a:rPr lang="en-US" altLang="zh-TW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錯誤診斷與補救教學</a:t>
            </a:r>
          </a:p>
          <a:p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數與計算舉例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017" y="2235041"/>
            <a:ext cx="1266825" cy="7334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465" y="3184922"/>
            <a:ext cx="27241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76962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國小數學常見之概念迷思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1" y="975360"/>
            <a:ext cx="7543800" cy="50368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zh-TW" altLang="en-US" sz="11200" b="1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11200" b="1" dirty="0">
                <a:solidFill>
                  <a:srgbClr val="006500"/>
                </a:solidFill>
                <a:latin typeface="Wingdings" panose="05000000000000000000" pitchFamily="2" charset="2"/>
              </a:rPr>
              <a:t></a:t>
            </a:r>
            <a:r>
              <a:rPr lang="zh-TW" altLang="en-US" sz="11200" b="1" dirty="0">
                <a:solidFill>
                  <a:srgbClr val="006500"/>
                </a:solidFill>
                <a:latin typeface="新細明體..."/>
              </a:rPr>
              <a:t>分數的</a:t>
            </a:r>
            <a:r>
              <a:rPr lang="zh-TW" altLang="en-US" sz="11200" b="1" dirty="0" smtClean="0">
                <a:solidFill>
                  <a:srgbClr val="006500"/>
                </a:solidFill>
                <a:latin typeface="新細明體..."/>
              </a:rPr>
              <a:t>意義</a:t>
            </a:r>
            <a:endParaRPr lang="en-US" altLang="zh-TW" sz="11200" b="1" dirty="0" smtClean="0">
              <a:solidFill>
                <a:srgbClr val="006500"/>
              </a:solidFill>
              <a:latin typeface="新細明體..."/>
            </a:endParaRPr>
          </a:p>
          <a:p>
            <a:pPr marL="0" indent="0">
              <a:buNone/>
            </a:pPr>
            <a:r>
              <a:rPr lang="zh-TW" altLang="en-US" sz="11200" b="1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11200" b="1" dirty="0">
                <a:solidFill>
                  <a:srgbClr val="000000"/>
                </a:solidFill>
                <a:latin typeface="新細明體..."/>
              </a:rPr>
              <a:t>忽略單位量</a:t>
            </a:r>
          </a:p>
          <a:p>
            <a:pPr marL="0" indent="0">
              <a:buNone/>
            </a:pPr>
            <a:r>
              <a:rPr lang="zh-TW" altLang="en-US" sz="11200" b="1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11200" b="1" dirty="0">
                <a:solidFill>
                  <a:srgbClr val="000000"/>
                </a:solidFill>
                <a:latin typeface="新細明體..."/>
              </a:rPr>
              <a:t>等分的概念迷思</a:t>
            </a:r>
          </a:p>
          <a:p>
            <a:pPr marL="0" indent="0">
              <a:buNone/>
            </a:pPr>
            <a:r>
              <a:rPr lang="zh-TW" altLang="en-US" sz="11200" b="1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11200" b="1" dirty="0">
                <a:solidFill>
                  <a:srgbClr val="000000"/>
                </a:solidFill>
                <a:latin typeface="新細明體..."/>
              </a:rPr>
              <a:t>整數基模的迷思</a:t>
            </a:r>
          </a:p>
          <a:p>
            <a:pPr marL="0" indent="0">
              <a:buNone/>
            </a:pPr>
            <a:r>
              <a:rPr lang="zh-TW" altLang="en-US" sz="11200" b="1" dirty="0">
                <a:solidFill>
                  <a:srgbClr val="800080"/>
                </a:solidFill>
                <a:latin typeface="Wingdings" panose="05000000000000000000" pitchFamily="2" charset="2"/>
              </a:rPr>
              <a:t>分數的</a:t>
            </a:r>
            <a:r>
              <a:rPr lang="zh-TW" altLang="en-US" sz="11200" b="1" dirty="0" smtClean="0">
                <a:solidFill>
                  <a:srgbClr val="800080"/>
                </a:solidFill>
                <a:latin typeface="Wingdings" panose="05000000000000000000" pitchFamily="2" charset="2"/>
              </a:rPr>
              <a:t>計算</a:t>
            </a:r>
            <a:endParaRPr lang="en-US" altLang="zh-TW" sz="11200" b="1" dirty="0" smtClean="0">
              <a:solidFill>
                <a:srgbClr val="80008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11200" b="1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11200" b="1" dirty="0">
                <a:solidFill>
                  <a:srgbClr val="000000"/>
                </a:solidFill>
                <a:latin typeface="新細明體..."/>
              </a:rPr>
              <a:t>加減：受整數基模影響，採用分子相加與分母相加的方式。</a:t>
            </a:r>
          </a:p>
          <a:p>
            <a:pPr marL="0" indent="0">
              <a:buNone/>
            </a:pPr>
            <a:r>
              <a:rPr lang="zh-TW" altLang="en-US" sz="11200" b="1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11200" b="1" dirty="0">
                <a:solidFill>
                  <a:srgbClr val="000000"/>
                </a:solidFill>
                <a:latin typeface="新細明體..."/>
              </a:rPr>
              <a:t>乘法：</a:t>
            </a:r>
          </a:p>
          <a:p>
            <a:pPr marL="0" indent="0">
              <a:buNone/>
            </a:pPr>
            <a:r>
              <a:rPr lang="zh-TW" altLang="en-US" sz="11200" b="1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11200" b="1" dirty="0">
                <a:solidFill>
                  <a:srgbClr val="000000"/>
                </a:solidFill>
                <a:latin typeface="新細明體..."/>
              </a:rPr>
              <a:t>除法 </a:t>
            </a:r>
          </a:p>
          <a:p>
            <a:endParaRPr lang="zh-TW" altLang="en-US" sz="9600" dirty="0">
              <a:solidFill>
                <a:srgbClr val="000000"/>
              </a:solidFill>
              <a:latin typeface="新細明體..."/>
            </a:endParaRPr>
          </a:p>
          <a:p>
            <a:endParaRPr lang="zh-TW" altLang="en-US" dirty="0">
              <a:solidFill>
                <a:srgbClr val="000000"/>
              </a:solidFill>
              <a:latin typeface="新細明體泥.."/>
            </a:endParaRPr>
          </a:p>
          <a:p>
            <a:pPr marL="0" indent="0">
              <a:buNone/>
            </a:pPr>
            <a:endParaRPr lang="zh-TW" altLang="en-US" dirty="0" smtClean="0">
              <a:solidFill>
                <a:srgbClr val="000000"/>
              </a:solidFill>
              <a:latin typeface="新細明體..."/>
            </a:endParaRPr>
          </a:p>
          <a:p>
            <a:endParaRPr lang="zh-TW" altLang="en-US" dirty="0">
              <a:solidFill>
                <a:srgbClr val="000000"/>
              </a:solidFill>
              <a:latin typeface="新細明體..."/>
            </a:endParaRPr>
          </a:p>
          <a:p>
            <a:endParaRPr lang="zh-TW" altLang="en-US" dirty="0">
              <a:solidFill>
                <a:srgbClr val="000000"/>
              </a:solidFill>
              <a:latin typeface="新細明體泥..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31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58674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常見計算錯誤之類型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1150" y="2650807"/>
            <a:ext cx="4035979" cy="3429000"/>
          </a:xfrm>
        </p:spPr>
        <p:txBody>
          <a:bodyPr>
            <a:normAutofit lnSpcReduction="10000"/>
          </a:bodyPr>
          <a:lstStyle/>
          <a:p>
            <a:pPr marL="0" marR="85290" indent="0"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R.."/>
              </a:rPr>
              <a:t>◆</a:t>
            </a:r>
            <a:r>
              <a:rPr lang="zh-TW" altLang="en-US" sz="2800" dirty="0">
                <a:solidFill>
                  <a:srgbClr val="000000"/>
                </a:solidFill>
                <a:latin typeface="標楷體R.."/>
              </a:rPr>
              <a:t>小數比較大小問題</a:t>
            </a:r>
          </a:p>
          <a:p>
            <a:pPr marL="0" marR="90490" indent="0">
              <a:buNone/>
            </a:pPr>
            <a:r>
              <a:rPr lang="en-US" altLang="zh-TW" sz="2800" dirty="0">
                <a:solidFill>
                  <a:srgbClr val="000000"/>
                </a:solidFill>
                <a:latin typeface="標楷體R.."/>
              </a:rPr>
              <a:t>0.51()0.49</a:t>
            </a:r>
          </a:p>
          <a:p>
            <a:pPr marL="0" marR="95690" indent="0">
              <a:buNone/>
            </a:pPr>
            <a:r>
              <a:rPr lang="en-US" altLang="zh-TW" sz="2800" dirty="0">
                <a:solidFill>
                  <a:srgbClr val="000000"/>
                </a:solidFill>
                <a:latin typeface="標楷體R.."/>
              </a:rPr>
              <a:t>1.168()1.2</a:t>
            </a:r>
            <a:endParaRPr lang="en-US" altLang="zh-TW" sz="2800" dirty="0" smtClean="0">
              <a:solidFill>
                <a:srgbClr val="000000"/>
              </a:solidFill>
              <a:latin typeface="標楷體R.."/>
            </a:endParaRPr>
          </a:p>
          <a:p>
            <a:pPr marL="0" marR="72840" indent="0">
              <a:buNone/>
            </a:pPr>
            <a:r>
              <a:rPr lang="zh-TW" altLang="en-US" sz="2800" dirty="0" smtClean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dirty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可能有哪些的迷思或錯誤</a:t>
            </a:r>
            <a:r>
              <a:rPr lang="en-US" altLang="zh-TW" sz="2800" dirty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解法問題在哪裡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57129" y="2320290"/>
            <a:ext cx="4377541" cy="4320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6850" indent="0">
              <a:buNone/>
            </a:pPr>
            <a:r>
              <a:rPr lang="zh-TW" altLang="en-US" sz="3600" dirty="0">
                <a:solidFill>
                  <a:srgbClr val="000000"/>
                </a:solidFill>
                <a:latin typeface="標楷體R.."/>
              </a:rPr>
              <a:t>◆小數化聚問題及分數互換</a:t>
            </a:r>
          </a:p>
          <a:p>
            <a:pPr marL="0" marR="9050" indent="0">
              <a:buNone/>
            </a:pPr>
            <a:r>
              <a:rPr lang="en-US" altLang="zh-TW" sz="3600" dirty="0" smtClean="0">
                <a:solidFill>
                  <a:srgbClr val="000000"/>
                </a:solidFill>
                <a:latin typeface="標楷體R.."/>
              </a:rPr>
              <a:t>    30.9</a:t>
            </a:r>
            <a:r>
              <a:rPr lang="zh-TW" altLang="en-US" sz="3600" dirty="0">
                <a:solidFill>
                  <a:srgbClr val="000000"/>
                </a:solidFill>
                <a:latin typeface="標楷體R.."/>
              </a:rPr>
              <a:t>是幾個</a:t>
            </a:r>
            <a:r>
              <a:rPr lang="en-US" altLang="zh-TW" sz="3600" dirty="0">
                <a:solidFill>
                  <a:srgbClr val="000000"/>
                </a:solidFill>
                <a:latin typeface="標楷體R.."/>
              </a:rPr>
              <a:t>0.01</a:t>
            </a:r>
            <a:r>
              <a:rPr lang="zh-TW" altLang="en-US" sz="3600" dirty="0">
                <a:solidFill>
                  <a:srgbClr val="000000"/>
                </a:solidFill>
                <a:latin typeface="標楷體R.."/>
              </a:rPr>
              <a:t>合起來</a:t>
            </a:r>
            <a:r>
              <a:rPr lang="en-US" altLang="zh-TW" sz="3600" dirty="0">
                <a:solidFill>
                  <a:srgbClr val="000000"/>
                </a:solidFill>
                <a:latin typeface="標楷體R.."/>
              </a:rPr>
              <a:t>?</a:t>
            </a:r>
          </a:p>
          <a:p>
            <a:pPr marL="0" marR="22060" indent="0">
              <a:buNone/>
            </a:pPr>
            <a:r>
              <a:rPr lang="zh-TW" altLang="en-US" sz="3600" dirty="0" smtClean="0">
                <a:solidFill>
                  <a:srgbClr val="000000"/>
                </a:solidFill>
                <a:latin typeface="標楷體R.."/>
              </a:rPr>
              <a:t>   「</a:t>
            </a:r>
            <a:r>
              <a:rPr lang="en-US" altLang="zh-TW" sz="3600" dirty="0">
                <a:solidFill>
                  <a:srgbClr val="000000"/>
                </a:solidFill>
                <a:latin typeface="標楷體R.."/>
              </a:rPr>
              <a:t>14.6</a:t>
            </a:r>
            <a:r>
              <a:rPr lang="zh-TW" altLang="en-US" sz="3600" dirty="0">
                <a:solidFill>
                  <a:srgbClr val="000000"/>
                </a:solidFill>
                <a:latin typeface="標楷體R.."/>
              </a:rPr>
              <a:t>化成分數」</a:t>
            </a:r>
            <a:endPara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72840" indent="0">
              <a:buFont typeface="Arial" panose="020B0604020202020204" pitchFamily="34" charset="0"/>
              <a:buNone/>
            </a:pPr>
            <a:endParaRPr lang="zh-TW" altLang="en-US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學生可能有哪些的迷思或錯誤</a:t>
            </a:r>
            <a:r>
              <a:rPr lang="en-US" altLang="zh-TW" sz="3600" dirty="0" smtClean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解法問題在哪裡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07469" y="1268730"/>
            <a:ext cx="7899321" cy="933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R="51600" lvl="0">
              <a:lnSpc>
                <a:spcPct val="100000"/>
              </a:lnSpc>
              <a:spcBef>
                <a:spcPts val="1800"/>
              </a:spcBef>
            </a:pPr>
            <a:r>
              <a:rPr lang="zh-TW" altLang="en-US" sz="2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◎常見的迷思</a:t>
            </a:r>
            <a: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錯誤診斷與補救教學</a:t>
            </a: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altLang="zh-TW" sz="2400" dirty="0">
                <a:solidFill>
                  <a:srgbClr val="C00000"/>
                </a:solidFill>
                <a:latin typeface="微軟正黑體."/>
              </a:rPr>
              <a:t>※</a:t>
            </a:r>
            <a:r>
              <a:rPr lang="zh-TW" altLang="en-US" sz="2400" dirty="0">
                <a:solidFill>
                  <a:srgbClr val="C00000"/>
                </a:solidFill>
                <a:latin typeface="標楷體N體."/>
              </a:rPr>
              <a:t>數與計算舉例</a:t>
            </a:r>
            <a:r>
              <a:rPr lang="en-US" altLang="zh-TW" sz="2400" dirty="0">
                <a:solidFill>
                  <a:srgbClr val="C00000"/>
                </a:solidFill>
                <a:latin typeface="Arial" panose="020B0604020202020204" pitchFamily="34" charset="0"/>
              </a:rPr>
              <a:t>~</a:t>
            </a:r>
            <a:r>
              <a:rPr lang="zh-TW" altLang="en-US" sz="2400" dirty="0">
                <a:solidFill>
                  <a:srgbClr val="C00000"/>
                </a:solidFill>
                <a:latin typeface="標楷體N體."/>
              </a:rPr>
              <a:t>小數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87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58674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常見計算錯誤之類型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1150" y="2650807"/>
            <a:ext cx="4035979" cy="3429000"/>
          </a:xfrm>
        </p:spPr>
        <p:txBody>
          <a:bodyPr>
            <a:normAutofit lnSpcReduction="10000"/>
          </a:bodyPr>
          <a:lstStyle/>
          <a:p>
            <a:pPr marL="0" marR="85290" indent="0">
              <a:buNone/>
            </a:pPr>
            <a:r>
              <a:rPr lang="zh-TW" altLang="en-US" sz="2800" dirty="0" smtClean="0"/>
              <a:t>◆</a:t>
            </a:r>
            <a:r>
              <a:rPr lang="zh-TW" altLang="en-US" sz="2800" dirty="0"/>
              <a:t>小數加減</a:t>
            </a:r>
            <a:r>
              <a:rPr lang="zh-TW" altLang="en-US" sz="2800" dirty="0" smtClean="0"/>
              <a:t>計算</a:t>
            </a:r>
            <a:endParaRPr lang="en-US" altLang="zh-TW" sz="2800" dirty="0" smtClean="0"/>
          </a:p>
          <a:p>
            <a:pPr marL="0" marR="85290" indent="0">
              <a:buNone/>
            </a:pPr>
            <a:endParaRPr lang="en-US" altLang="zh-TW" sz="2800" dirty="0">
              <a:solidFill>
                <a:srgbClr val="000000"/>
              </a:solidFill>
              <a:latin typeface="標楷體R.."/>
            </a:endParaRPr>
          </a:p>
          <a:p>
            <a:pPr marL="0" marR="85290" indent="0">
              <a:buNone/>
            </a:pPr>
            <a:endParaRPr lang="en-US" altLang="zh-TW" sz="2800" dirty="0" smtClean="0">
              <a:solidFill>
                <a:srgbClr val="000000"/>
              </a:solidFill>
              <a:latin typeface="標楷體R.."/>
            </a:endParaRPr>
          </a:p>
          <a:p>
            <a:pPr marL="0" marR="72840" indent="0">
              <a:buNone/>
            </a:pPr>
            <a:r>
              <a:rPr lang="zh-TW" altLang="en-US" sz="2800" dirty="0" smtClean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dirty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可能有哪些的迷思或錯誤</a:t>
            </a:r>
            <a:r>
              <a:rPr lang="en-US" altLang="zh-TW" sz="2800" dirty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解法問題在哪裡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57129" y="1475464"/>
            <a:ext cx="4377541" cy="4320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6850" indent="0">
              <a:buNone/>
            </a:pPr>
            <a:r>
              <a:rPr lang="zh-TW" altLang="en-US" sz="3600" dirty="0" smtClean="0"/>
              <a:t>◆</a:t>
            </a:r>
            <a:r>
              <a:rPr lang="zh-TW" altLang="en-US" sz="3600" dirty="0"/>
              <a:t>小數乘、除法</a:t>
            </a:r>
            <a:r>
              <a:rPr lang="zh-TW" altLang="en-US" sz="3600" dirty="0" smtClean="0"/>
              <a:t>計算</a:t>
            </a:r>
            <a:endParaRPr lang="en-US" altLang="zh-TW" sz="3600" dirty="0" smtClean="0"/>
          </a:p>
          <a:p>
            <a:pPr marL="0" marR="6850" indent="0">
              <a:buNone/>
            </a:pPr>
            <a:endPara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72840" indent="0">
              <a:buFont typeface="Arial" panose="020B0604020202020204" pitchFamily="34" charset="0"/>
              <a:buNone/>
            </a:pPr>
            <a:endParaRPr lang="zh-TW" altLang="en-US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學生可能有哪些的迷思或錯誤</a:t>
            </a:r>
            <a:r>
              <a:rPr lang="en-US" altLang="zh-TW" sz="3600" dirty="0" smtClean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解法問題在哪裡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07469" y="1268730"/>
            <a:ext cx="7899321" cy="933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R="51600" lvl="0">
              <a:lnSpc>
                <a:spcPct val="100000"/>
              </a:lnSpc>
              <a:spcBef>
                <a:spcPts val="1800"/>
              </a:spcBef>
            </a:pPr>
            <a:r>
              <a:rPr lang="zh-TW" altLang="en-US" sz="2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◎常見的迷思</a:t>
            </a:r>
            <a: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錯誤診斷與補救教學</a:t>
            </a: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altLang="zh-TW" sz="2400" dirty="0">
                <a:solidFill>
                  <a:srgbClr val="C00000"/>
                </a:solidFill>
                <a:latin typeface="微軟正黑體."/>
              </a:rPr>
              <a:t>※</a:t>
            </a:r>
            <a:r>
              <a:rPr lang="zh-TW" altLang="en-US" sz="2400" dirty="0">
                <a:solidFill>
                  <a:srgbClr val="C00000"/>
                </a:solidFill>
                <a:latin typeface="標楷體N體."/>
              </a:rPr>
              <a:t>數與計算舉例</a:t>
            </a:r>
            <a:r>
              <a:rPr lang="en-US" altLang="zh-TW" sz="2400" dirty="0">
                <a:solidFill>
                  <a:srgbClr val="C00000"/>
                </a:solidFill>
                <a:latin typeface="Arial" panose="020B0604020202020204" pitchFamily="34" charset="0"/>
              </a:rPr>
              <a:t>~</a:t>
            </a:r>
            <a:r>
              <a:rPr lang="zh-TW" altLang="en-US" sz="2400" dirty="0">
                <a:solidFill>
                  <a:srgbClr val="C00000"/>
                </a:solidFill>
                <a:latin typeface="標楷體N體."/>
              </a:rPr>
              <a:t>小數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525" y="2856092"/>
            <a:ext cx="3086100" cy="1143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80" y="3165157"/>
            <a:ext cx="36195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76962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國小數學常見之概念迷思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09" y="781050"/>
            <a:ext cx="7543800" cy="42291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zh-TW" altLang="en-US" sz="11200" b="1" dirty="0" smtClean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zh-TW" altLang="en-US" sz="11200" b="1" dirty="0" smtClean="0">
                <a:solidFill>
                  <a:srgbClr val="000099"/>
                </a:solidFill>
                <a:latin typeface="Wingdings" panose="05000000000000000000" pitchFamily="2" charset="2"/>
              </a:rPr>
              <a:t>小數的意義</a:t>
            </a:r>
            <a:endParaRPr lang="zh-TW" altLang="en-US" sz="11200" b="1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9600" b="1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9600" b="1" dirty="0">
                <a:solidFill>
                  <a:srgbClr val="000000"/>
                </a:solidFill>
                <a:latin typeface="新細明體..."/>
              </a:rPr>
              <a:t>一格就是</a:t>
            </a:r>
            <a:r>
              <a:rPr lang="en-US" altLang="zh-TW" sz="9600" b="1" dirty="0">
                <a:solidFill>
                  <a:srgbClr val="000000"/>
                </a:solidFill>
                <a:latin typeface="Calibri" panose="020F0502020204030204" pitchFamily="34" charset="0"/>
              </a:rPr>
              <a:t>0.1</a:t>
            </a:r>
            <a:r>
              <a:rPr lang="zh-TW" altLang="en-US" sz="9600" b="1" dirty="0">
                <a:solidFill>
                  <a:srgbClr val="000000"/>
                </a:solidFill>
                <a:latin typeface="新細明體..."/>
              </a:rPr>
              <a:t>。</a:t>
            </a:r>
          </a:p>
          <a:p>
            <a:pPr marL="0" indent="0">
              <a:buNone/>
            </a:pPr>
            <a:r>
              <a:rPr lang="zh-TW" altLang="en-US" sz="9600" b="1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en-US" altLang="zh-TW" sz="9600" b="1" dirty="0">
                <a:solidFill>
                  <a:srgbClr val="000000"/>
                </a:solidFill>
                <a:latin typeface="Calibri" panose="020F0502020204030204" pitchFamily="34" charset="0"/>
              </a:rPr>
              <a:t>0.1cm</a:t>
            </a:r>
            <a:r>
              <a:rPr lang="zh-TW" altLang="en-US" sz="9600" b="1" dirty="0">
                <a:solidFill>
                  <a:srgbClr val="000000"/>
                </a:solidFill>
                <a:latin typeface="新細明體..."/>
              </a:rPr>
              <a:t>的長度在</a:t>
            </a:r>
            <a:r>
              <a:rPr lang="en-US" altLang="zh-TW" sz="9600" b="1" dirty="0">
                <a:solidFill>
                  <a:srgbClr val="000000"/>
                </a:solidFill>
                <a:latin typeface="Calibri" panose="020F0502020204030204" pitchFamily="34" charset="0"/>
              </a:rPr>
              <a:t>0.1</a:t>
            </a:r>
            <a:r>
              <a:rPr lang="zh-TW" altLang="en-US" sz="9600" b="1" dirty="0">
                <a:solidFill>
                  <a:srgbClr val="000000"/>
                </a:solidFill>
                <a:latin typeface="新細明體..."/>
              </a:rPr>
              <a:t>刻度位置。</a:t>
            </a:r>
          </a:p>
          <a:p>
            <a:pPr marL="0" indent="0">
              <a:buNone/>
            </a:pPr>
            <a:r>
              <a:rPr lang="zh-TW" altLang="en-US" sz="9600" b="1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9600" b="1" dirty="0">
                <a:solidFill>
                  <a:srgbClr val="000000"/>
                </a:solidFill>
                <a:latin typeface="新細明體..."/>
              </a:rPr>
              <a:t>忽略小數詞的單位</a:t>
            </a:r>
          </a:p>
          <a:p>
            <a:pPr marL="0" indent="0">
              <a:buNone/>
            </a:pPr>
            <a:r>
              <a:rPr lang="zh-TW" altLang="en-US" sz="9600" b="1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9600" b="1" dirty="0">
                <a:solidFill>
                  <a:srgbClr val="000000"/>
                </a:solidFill>
                <a:latin typeface="新細明體..."/>
              </a:rPr>
              <a:t>認為</a:t>
            </a:r>
            <a:r>
              <a:rPr lang="en-US" altLang="zh-TW" sz="9600" b="1" dirty="0">
                <a:solidFill>
                  <a:srgbClr val="000000"/>
                </a:solidFill>
                <a:latin typeface="Calibri" panose="020F0502020204030204" pitchFamily="34" charset="0"/>
              </a:rPr>
              <a:t>1.0</a:t>
            </a:r>
            <a:r>
              <a:rPr lang="zh-TW" altLang="en-US" sz="9600" b="1" dirty="0">
                <a:solidFill>
                  <a:srgbClr val="000000"/>
                </a:solidFill>
                <a:latin typeface="新細明體..."/>
              </a:rPr>
              <a:t>比</a:t>
            </a:r>
            <a:r>
              <a:rPr lang="en-US" altLang="zh-TW" sz="9600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zh-TW" altLang="en-US" sz="9600" b="1" dirty="0">
                <a:solidFill>
                  <a:srgbClr val="000000"/>
                </a:solidFill>
                <a:latin typeface="新細明體..."/>
              </a:rPr>
              <a:t>大</a:t>
            </a:r>
            <a:r>
              <a:rPr lang="zh-TW" altLang="en-US" sz="9600" b="1" dirty="0" smtClean="0">
                <a:solidFill>
                  <a:srgbClr val="000000"/>
                </a:solidFill>
                <a:latin typeface="新細明體..."/>
              </a:rPr>
              <a:t>。</a:t>
            </a:r>
            <a:endParaRPr lang="zh-TW" altLang="en-US" sz="9600" b="1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11200" b="1" dirty="0">
                <a:solidFill>
                  <a:srgbClr val="800080"/>
                </a:solidFill>
                <a:latin typeface="Wingdings" panose="05000000000000000000" pitchFamily="2" charset="2"/>
              </a:rPr>
              <a:t>小數的</a:t>
            </a:r>
            <a:r>
              <a:rPr lang="zh-TW" altLang="en-US" sz="11200" b="1" dirty="0" smtClean="0">
                <a:solidFill>
                  <a:srgbClr val="800080"/>
                </a:solidFill>
                <a:latin typeface="Wingdings" panose="05000000000000000000" pitchFamily="2" charset="2"/>
              </a:rPr>
              <a:t>計算</a:t>
            </a:r>
            <a:endParaRPr lang="en-US" altLang="zh-TW" sz="11200" b="1" dirty="0" smtClean="0">
              <a:solidFill>
                <a:srgbClr val="80008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9600" b="1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9600" b="1" dirty="0">
                <a:solidFill>
                  <a:srgbClr val="000000"/>
                </a:solidFill>
                <a:latin typeface="新細明體泥.."/>
              </a:rPr>
              <a:t>乘法：放錯積的小數點。</a:t>
            </a:r>
          </a:p>
          <a:p>
            <a:pPr marL="0" indent="0">
              <a:buNone/>
            </a:pPr>
            <a:r>
              <a:rPr lang="zh-TW" altLang="en-US" sz="9600" b="1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9600" b="1" dirty="0">
                <a:solidFill>
                  <a:srgbClr val="000000"/>
                </a:solidFill>
                <a:latin typeface="新細明體泥.."/>
              </a:rPr>
              <a:t>除法：放錯商與餘數的小數點</a:t>
            </a:r>
          </a:p>
          <a:p>
            <a:pPr marL="0" indent="0">
              <a:buNone/>
            </a:pPr>
            <a:r>
              <a:rPr lang="zh-TW" altLang="en-US" sz="9600" b="1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9600" b="1" dirty="0">
                <a:solidFill>
                  <a:srgbClr val="000000"/>
                </a:solidFill>
                <a:latin typeface="新細明體泥.."/>
              </a:rPr>
              <a:t>很難接受對於乘數小於</a:t>
            </a:r>
            <a:r>
              <a:rPr lang="en-US" altLang="zh-TW" sz="9600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zh-TW" altLang="en-US" sz="9600" b="1" dirty="0">
                <a:solidFill>
                  <a:srgbClr val="000000"/>
                </a:solidFill>
                <a:latin typeface="新細明體泥.."/>
              </a:rPr>
              <a:t>，積比被乘數小；除數小於</a:t>
            </a:r>
            <a:r>
              <a:rPr lang="en-US" altLang="zh-TW" sz="9600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zh-TW" altLang="en-US" sz="9600" b="1" dirty="0">
                <a:solidFill>
                  <a:srgbClr val="000000"/>
                </a:solidFill>
                <a:latin typeface="新細明體泥.."/>
              </a:rPr>
              <a:t>，商比被除數大等事實。 </a:t>
            </a:r>
          </a:p>
          <a:p>
            <a:endParaRPr lang="zh-TW" altLang="en-US" dirty="0">
              <a:solidFill>
                <a:srgbClr val="000000"/>
              </a:solidFill>
              <a:latin typeface="新細明體泥.."/>
            </a:endParaRPr>
          </a:p>
          <a:p>
            <a:pPr marL="0" indent="0">
              <a:buNone/>
            </a:pPr>
            <a:endParaRPr lang="zh-TW" altLang="en-US" dirty="0" smtClean="0">
              <a:solidFill>
                <a:srgbClr val="000000"/>
              </a:solidFill>
              <a:latin typeface="新細明體..."/>
            </a:endParaRPr>
          </a:p>
          <a:p>
            <a:endParaRPr lang="zh-TW" altLang="en-US" dirty="0">
              <a:solidFill>
                <a:srgbClr val="000000"/>
              </a:solidFill>
              <a:latin typeface="新細明體..."/>
            </a:endParaRPr>
          </a:p>
          <a:p>
            <a:endParaRPr lang="zh-TW" altLang="en-US" dirty="0">
              <a:solidFill>
                <a:srgbClr val="000000"/>
              </a:solidFill>
              <a:latin typeface="新細明體泥..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10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61060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國小常見計算錯誤之類型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7260" y="2802834"/>
            <a:ext cx="8517835" cy="2879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dirty="0">
                <a:solidFill>
                  <a:srgbClr val="000000"/>
                </a:solidFill>
                <a:latin typeface="標楷體R.."/>
              </a:rPr>
              <a:t>(1)38–(21</a:t>
            </a:r>
            <a:r>
              <a:rPr lang="zh-TW" altLang="en-US" sz="3000" dirty="0">
                <a:solidFill>
                  <a:srgbClr val="000000"/>
                </a:solidFill>
                <a:latin typeface="標楷體R.."/>
              </a:rPr>
              <a:t>＋</a:t>
            </a:r>
            <a:r>
              <a:rPr lang="en-US" altLang="zh-TW" sz="3000" dirty="0">
                <a:solidFill>
                  <a:srgbClr val="000000"/>
                </a:solidFill>
                <a:latin typeface="標楷體R.."/>
              </a:rPr>
              <a:t>8</a:t>
            </a:r>
            <a:r>
              <a:rPr lang="en-US" altLang="zh-TW" sz="3000" dirty="0" smtClean="0">
                <a:solidFill>
                  <a:srgbClr val="000000"/>
                </a:solidFill>
                <a:latin typeface="標楷體R.."/>
              </a:rPr>
              <a:t>)    (</a:t>
            </a:r>
            <a:r>
              <a:rPr lang="en-US" altLang="zh-TW" sz="3000" dirty="0">
                <a:solidFill>
                  <a:srgbClr val="000000"/>
                </a:solidFill>
                <a:latin typeface="標楷體R.."/>
              </a:rPr>
              <a:t>2) 25–5×3</a:t>
            </a:r>
            <a:r>
              <a:rPr lang="zh-TW" altLang="en-US" sz="3000" dirty="0">
                <a:solidFill>
                  <a:srgbClr val="000000"/>
                </a:solidFill>
                <a:latin typeface="標楷體R.."/>
              </a:rPr>
              <a:t>＋</a:t>
            </a:r>
            <a:r>
              <a:rPr lang="en-US" altLang="zh-TW" sz="3000" dirty="0" smtClean="0">
                <a:solidFill>
                  <a:srgbClr val="000000"/>
                </a:solidFill>
                <a:latin typeface="標楷體R.."/>
              </a:rPr>
              <a:t>7    (3)80–64÷16</a:t>
            </a:r>
            <a:endParaRPr lang="en-US" altLang="zh-TW" dirty="0"/>
          </a:p>
          <a:p>
            <a:endParaRPr lang="zh-TW" altLang="en-US" sz="1200" dirty="0">
              <a:solidFill>
                <a:srgbClr val="000000"/>
              </a:solidFill>
              <a:latin typeface="標楷體a.駭悅."/>
            </a:endParaRPr>
          </a:p>
          <a:p>
            <a:r>
              <a:rPr lang="zh-TW" altLang="en-US" sz="3000" b="1" dirty="0">
                <a:solidFill>
                  <a:srgbClr val="006500"/>
                </a:solidFill>
                <a:latin typeface="標楷體a.駭悅."/>
              </a:rPr>
              <a:t>學生可能有哪些的迷思或錯誤</a:t>
            </a:r>
            <a:r>
              <a:rPr lang="en-US" altLang="zh-TW" sz="3000" b="1" dirty="0">
                <a:solidFill>
                  <a:srgbClr val="006500"/>
                </a:solidFill>
                <a:latin typeface="標楷體a.駭悅."/>
              </a:rPr>
              <a:t>?</a:t>
            </a:r>
          </a:p>
          <a:p>
            <a:r>
              <a:rPr lang="zh-TW" altLang="en-US" sz="3000" b="1" dirty="0">
                <a:solidFill>
                  <a:srgbClr val="C00000"/>
                </a:solidFill>
                <a:latin typeface="標楷體a.駭悅."/>
              </a:rPr>
              <a:t>解法問題在哪裡</a:t>
            </a:r>
            <a:r>
              <a:rPr lang="en-US" altLang="zh-TW" sz="3000" b="1" dirty="0">
                <a:solidFill>
                  <a:srgbClr val="C00000"/>
                </a:solidFill>
                <a:latin typeface="標楷體a.駭悅."/>
              </a:rPr>
              <a:t>?</a:t>
            </a: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08661" y="1394460"/>
            <a:ext cx="7634050" cy="9486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R="45020"/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◎常見的迷思</a:t>
            </a:r>
            <a:r>
              <a:rPr lang="en-US" altLang="zh-TW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錯誤診斷與補救教學</a:t>
            </a:r>
          </a:p>
          <a:p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數與計算舉例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四則混合運算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37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61060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國小常見計算錯誤之類型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210" y="2492237"/>
            <a:ext cx="8845826" cy="3829050"/>
          </a:xfrm>
        </p:spPr>
        <p:txBody>
          <a:bodyPr>
            <a:normAutofit fontScale="25000" lnSpcReduction="20000"/>
          </a:bodyPr>
          <a:lstStyle/>
          <a:p>
            <a:pPr marL="0" marR="15470" indent="0">
              <a:buNone/>
            </a:pPr>
            <a:r>
              <a:rPr lang="zh-TW" altLang="en-US" sz="9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◆曉華有零用錢</a:t>
            </a:r>
            <a:r>
              <a:rPr lang="en-US" altLang="zh-TW" sz="9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9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元，大明比曉華多</a:t>
            </a:r>
            <a:r>
              <a:rPr lang="en-US" altLang="zh-TW" sz="9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9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</a:t>
            </a:r>
            <a:r>
              <a:rPr lang="zh-TW" altLang="en-US" sz="9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請問二</a:t>
            </a:r>
            <a:r>
              <a:rPr lang="zh-TW" altLang="en-US" sz="9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人零用錢共幾元</a:t>
            </a:r>
            <a:r>
              <a:rPr lang="zh-TW" altLang="en-US" sz="9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96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15470" indent="0">
              <a:buNone/>
            </a:pPr>
            <a:r>
              <a:rPr lang="en-US" altLang="zh-TW" sz="9600" dirty="0">
                <a:solidFill>
                  <a:srgbClr val="000000"/>
                </a:solidFill>
                <a:latin typeface="標楷體R.."/>
              </a:rPr>
              <a:t>(1</a:t>
            </a:r>
            <a:r>
              <a:rPr lang="en-US" altLang="zh-TW" sz="9600" dirty="0" smtClean="0">
                <a:solidFill>
                  <a:srgbClr val="000000"/>
                </a:solidFill>
                <a:latin typeface="標楷體R.."/>
              </a:rPr>
              <a:t>)</a:t>
            </a:r>
            <a:r>
              <a:rPr lang="en-US" altLang="zh-TW" sz="9600" dirty="0">
                <a:solidFill>
                  <a:srgbClr val="000000"/>
                </a:solidFill>
                <a:latin typeface="標楷體R.."/>
              </a:rPr>
              <a:t> 9</a:t>
            </a:r>
            <a:r>
              <a:rPr lang="zh-TW" altLang="en-US" sz="9600" dirty="0">
                <a:solidFill>
                  <a:srgbClr val="000000"/>
                </a:solidFill>
                <a:latin typeface="標楷體R.."/>
              </a:rPr>
              <a:t>－</a:t>
            </a:r>
            <a:r>
              <a:rPr lang="en-US" altLang="zh-TW" sz="9600" dirty="0">
                <a:solidFill>
                  <a:srgbClr val="000000"/>
                </a:solidFill>
                <a:latin typeface="標楷體R.."/>
              </a:rPr>
              <a:t>2=7</a:t>
            </a:r>
            <a:r>
              <a:rPr lang="zh-TW" altLang="en-US" sz="9600" dirty="0">
                <a:solidFill>
                  <a:srgbClr val="000000"/>
                </a:solidFill>
                <a:latin typeface="標楷體R.."/>
              </a:rPr>
              <a:t>，</a:t>
            </a:r>
            <a:r>
              <a:rPr lang="en-US" altLang="zh-TW" sz="9600" dirty="0">
                <a:solidFill>
                  <a:srgbClr val="000000"/>
                </a:solidFill>
                <a:latin typeface="標楷體R.."/>
              </a:rPr>
              <a:t>9</a:t>
            </a:r>
            <a:r>
              <a:rPr lang="zh-TW" altLang="en-US" sz="9600" dirty="0">
                <a:solidFill>
                  <a:srgbClr val="000000"/>
                </a:solidFill>
                <a:latin typeface="標楷體R.."/>
              </a:rPr>
              <a:t>＋</a:t>
            </a:r>
            <a:r>
              <a:rPr lang="en-US" altLang="zh-TW" sz="9600" dirty="0">
                <a:solidFill>
                  <a:srgbClr val="000000"/>
                </a:solidFill>
                <a:latin typeface="標楷體R.."/>
              </a:rPr>
              <a:t>7=16</a:t>
            </a:r>
          </a:p>
          <a:p>
            <a:pPr marL="0" marR="15470" indent="0">
              <a:buNone/>
            </a:pPr>
            <a:r>
              <a:rPr lang="en-US" altLang="zh-TW" sz="9600" dirty="0" smtClean="0">
                <a:solidFill>
                  <a:srgbClr val="000000"/>
                </a:solidFill>
                <a:latin typeface="標楷體R.."/>
              </a:rPr>
              <a:t>(</a:t>
            </a:r>
            <a:r>
              <a:rPr lang="en-US" altLang="zh-TW" sz="9600" dirty="0">
                <a:solidFill>
                  <a:srgbClr val="000000"/>
                </a:solidFill>
                <a:latin typeface="標楷體R.."/>
              </a:rPr>
              <a:t>2</a:t>
            </a:r>
            <a:r>
              <a:rPr lang="en-US" altLang="zh-TW" sz="9600" dirty="0" smtClean="0">
                <a:solidFill>
                  <a:srgbClr val="000000"/>
                </a:solidFill>
                <a:latin typeface="標楷體R.."/>
              </a:rPr>
              <a:t>)</a:t>
            </a:r>
            <a:r>
              <a:rPr lang="en-US" altLang="zh-TW" sz="9600" dirty="0">
                <a:solidFill>
                  <a:srgbClr val="000000"/>
                </a:solidFill>
                <a:latin typeface="標楷體R.."/>
              </a:rPr>
              <a:t> 9</a:t>
            </a:r>
            <a:r>
              <a:rPr lang="zh-TW" altLang="en-US" sz="9600" dirty="0">
                <a:solidFill>
                  <a:srgbClr val="000000"/>
                </a:solidFill>
                <a:latin typeface="標楷體R.."/>
              </a:rPr>
              <a:t>＋</a:t>
            </a:r>
            <a:r>
              <a:rPr lang="en-US" altLang="zh-TW" sz="9600" dirty="0">
                <a:solidFill>
                  <a:srgbClr val="000000"/>
                </a:solidFill>
                <a:latin typeface="標楷體R.."/>
              </a:rPr>
              <a:t>2=11</a:t>
            </a:r>
            <a:r>
              <a:rPr lang="zh-TW" altLang="en-US" sz="9600" dirty="0">
                <a:solidFill>
                  <a:srgbClr val="000000"/>
                </a:solidFill>
                <a:latin typeface="標楷體R.."/>
              </a:rPr>
              <a:t>＋</a:t>
            </a:r>
            <a:r>
              <a:rPr lang="en-US" altLang="zh-TW" sz="9600" dirty="0" smtClean="0">
                <a:solidFill>
                  <a:srgbClr val="000000"/>
                </a:solidFill>
                <a:latin typeface="標楷體R.."/>
              </a:rPr>
              <a:t>9=20</a:t>
            </a:r>
            <a:endParaRPr lang="en-US" altLang="zh-TW" sz="9600" dirty="0">
              <a:solidFill>
                <a:srgbClr val="000000"/>
              </a:solidFill>
              <a:latin typeface="標楷體R.."/>
            </a:endParaRPr>
          </a:p>
          <a:p>
            <a:pPr marL="0" marR="15470" indent="0">
              <a:buNone/>
            </a:pPr>
            <a:r>
              <a:rPr lang="en-US" altLang="zh-TW" sz="9600" dirty="0">
                <a:solidFill>
                  <a:srgbClr val="000000"/>
                </a:solidFill>
                <a:latin typeface="標楷體R.."/>
              </a:rPr>
              <a:t>(3) 9+2=11</a:t>
            </a:r>
          </a:p>
          <a:p>
            <a:pPr marL="0" marR="15470" indent="0">
              <a:buNone/>
            </a:pPr>
            <a:r>
              <a:rPr lang="en-US" altLang="zh-TW" sz="9600" dirty="0" smtClean="0">
                <a:solidFill>
                  <a:srgbClr val="000000"/>
                </a:solidFill>
                <a:latin typeface="標楷體R.."/>
              </a:rPr>
              <a:t>(</a:t>
            </a:r>
            <a:r>
              <a:rPr lang="en-US" altLang="zh-TW" sz="9600" dirty="0">
                <a:solidFill>
                  <a:srgbClr val="000000"/>
                </a:solidFill>
                <a:latin typeface="標楷體R.."/>
              </a:rPr>
              <a:t>4) </a:t>
            </a:r>
            <a:r>
              <a:rPr lang="zh-TW" altLang="en-US" sz="9600" dirty="0">
                <a:solidFill>
                  <a:srgbClr val="000000"/>
                </a:solidFill>
                <a:latin typeface="標楷體R.."/>
              </a:rPr>
              <a:t>其它</a:t>
            </a:r>
            <a:endParaRPr lang="en-US" altLang="zh-TW" sz="9600" dirty="0" smtClean="0">
              <a:solidFill>
                <a:srgbClr val="000000"/>
              </a:solidFill>
              <a:latin typeface="標楷體R.."/>
            </a:endParaRPr>
          </a:p>
          <a:p>
            <a:pPr marR="71470"/>
            <a:r>
              <a:rPr lang="zh-TW" altLang="en-US" sz="9600" b="1" dirty="0" smtClean="0">
                <a:solidFill>
                  <a:srgbClr val="006500"/>
                </a:solidFill>
                <a:latin typeface="標楷體a.駭悅."/>
              </a:rPr>
              <a:t>學生</a:t>
            </a:r>
            <a:r>
              <a:rPr lang="zh-TW" altLang="en-US" sz="9600" b="1" dirty="0">
                <a:solidFill>
                  <a:srgbClr val="006500"/>
                </a:solidFill>
                <a:latin typeface="標楷體a.駭悅."/>
              </a:rPr>
              <a:t>可能有哪些的迷思或錯誤</a:t>
            </a:r>
            <a:r>
              <a:rPr lang="en-US" altLang="zh-TW" sz="9600" b="1" dirty="0">
                <a:solidFill>
                  <a:srgbClr val="006500"/>
                </a:solidFill>
                <a:latin typeface="標楷體a.駭悅."/>
              </a:rPr>
              <a:t>?</a:t>
            </a:r>
          </a:p>
          <a:p>
            <a:r>
              <a:rPr lang="zh-TW" altLang="en-US" sz="9600" b="1" dirty="0">
                <a:solidFill>
                  <a:srgbClr val="C00000"/>
                </a:solidFill>
                <a:latin typeface="標楷體a.駭悅."/>
              </a:rPr>
              <a:t>解法問題在哪裡</a:t>
            </a:r>
            <a:r>
              <a:rPr lang="en-US" altLang="zh-TW" sz="9600" b="1" dirty="0">
                <a:solidFill>
                  <a:srgbClr val="C00000"/>
                </a:solidFill>
                <a:latin typeface="標楷體a.駭悅."/>
              </a:rPr>
              <a:t>?</a:t>
            </a: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08661" y="1394460"/>
            <a:ext cx="7634050" cy="9486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R="45020"/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◎常見的迷思</a:t>
            </a:r>
            <a:r>
              <a:rPr lang="en-US" altLang="zh-TW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錯誤診斷與補救教學</a:t>
            </a:r>
          </a:p>
          <a:p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數與計算舉例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四則混合運算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04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6" y="1102780"/>
            <a:ext cx="8642406" cy="5484324"/>
          </a:xfrm>
          <a:prstGeom prst="rect">
            <a:avLst/>
          </a:prstGeom>
        </p:spPr>
      </p:pic>
      <p:sp>
        <p:nvSpPr>
          <p:cNvPr id="4" name="標題 154"/>
          <p:cNvSpPr>
            <a:spLocks noGrp="1"/>
          </p:cNvSpPr>
          <p:nvPr>
            <p:ph type="title"/>
          </p:nvPr>
        </p:nvSpPr>
        <p:spPr>
          <a:xfrm>
            <a:off x="457200" y="109330"/>
            <a:ext cx="8229600" cy="8448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4000" dirty="0"/>
              <a:t>銜接現階段的學習</a:t>
            </a:r>
            <a:r>
              <a:rPr lang="zh-TW" altLang="en-US" sz="4000" dirty="0" smtClean="0"/>
              <a:t>內容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學期中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sp>
        <p:nvSpPr>
          <p:cNvPr id="5" name="圓角矩形 4"/>
          <p:cNvSpPr/>
          <p:nvPr/>
        </p:nvSpPr>
        <p:spPr>
          <a:xfrm>
            <a:off x="646545" y="5120640"/>
            <a:ext cx="877455" cy="14763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131631" y="1102779"/>
            <a:ext cx="894265" cy="54843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196592" y="3075709"/>
            <a:ext cx="615553" cy="1967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現階段內容</a:t>
            </a:r>
            <a:endParaRPr lang="zh-TW" altLang="en-US" sz="2800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00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76962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國小數學常見之概念迷思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1" y="516833"/>
            <a:ext cx="7543800" cy="4403035"/>
          </a:xfrm>
        </p:spPr>
        <p:txBody>
          <a:bodyPr>
            <a:normAutofit fontScale="25000" lnSpcReduction="20000"/>
          </a:bodyPr>
          <a:lstStyle/>
          <a:p>
            <a:endParaRPr lang="zh-TW" altLang="en-US" sz="5400" dirty="0" smtClean="0">
              <a:solidFill>
                <a:srgbClr val="000000"/>
              </a:solidFill>
              <a:latin typeface="新細明體泥.."/>
            </a:endParaRPr>
          </a:p>
          <a:p>
            <a:r>
              <a:rPr lang="zh-TW" altLang="en-US" sz="800" dirty="0" smtClean="0"/>
              <a:t></a:t>
            </a:r>
          </a:p>
          <a:p>
            <a:pPr marL="0" lvl="0" indent="0">
              <a:buNone/>
            </a:pPr>
            <a:endParaRPr lang="zh-TW" altLang="en-US" sz="11200" b="1" dirty="0" smtClean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zh-TW" altLang="en-US" sz="11200" b="1" dirty="0" smtClean="0">
                <a:solidFill>
                  <a:srgbClr val="006500"/>
                </a:solidFill>
                <a:latin typeface="Wingdings" panose="05000000000000000000" pitchFamily="2" charset="2"/>
              </a:rPr>
              <a:t></a:t>
            </a:r>
            <a:r>
              <a:rPr lang="zh-TW" altLang="en-US" sz="12800" b="1" dirty="0" smtClean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整數</a:t>
            </a:r>
            <a:r>
              <a:rPr lang="zh-TW" altLang="en-US" sz="12800" b="1" dirty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四則運算的迷思</a:t>
            </a:r>
            <a:r>
              <a:rPr lang="en-US" altLang="zh-TW" sz="12800" b="1" dirty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2800" b="1" dirty="0" smtClean="0">
                <a:solidFill>
                  <a:srgbClr val="00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</a:t>
            </a:r>
            <a:endParaRPr lang="en-US" altLang="zh-TW" sz="12800" b="1" dirty="0" smtClean="0">
              <a:solidFill>
                <a:srgbClr val="0065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先做加</a:t>
            </a:r>
            <a:r>
              <a:rPr lang="en-US" altLang="zh-TW" sz="96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減</a:t>
            </a:r>
            <a:r>
              <a:rPr lang="en-US" altLang="zh-TW" sz="9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再做乘</a:t>
            </a:r>
            <a:r>
              <a:rPr lang="en-US" altLang="zh-TW" sz="96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除</a:t>
            </a:r>
            <a:r>
              <a:rPr lang="en-US" altLang="zh-TW" sz="9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，寫成併式忘了加括號。</a:t>
            </a:r>
          </a:p>
          <a:p>
            <a:pPr marL="0" indent="0">
              <a:buNone/>
            </a:pPr>
            <a:r>
              <a:rPr lang="zh-TW" altLang="en-US" sz="9600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只有加減的算式，先算加，再算減。</a:t>
            </a:r>
          </a:p>
          <a:p>
            <a:pPr marL="0" indent="0">
              <a:buNone/>
            </a:pPr>
            <a:r>
              <a:rPr lang="zh-TW" altLang="en-US" sz="9600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只有乘除的算式，先算乘，再算除。</a:t>
            </a:r>
          </a:p>
          <a:p>
            <a:pPr marL="0" indent="0">
              <a:buNone/>
            </a:pPr>
            <a:r>
              <a:rPr lang="zh-TW" altLang="en-US" sz="9600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有加</a:t>
            </a:r>
            <a:r>
              <a:rPr lang="en-US" altLang="zh-TW" sz="96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減</a:t>
            </a:r>
            <a:r>
              <a:rPr lang="en-US" altLang="zh-TW" sz="9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及乘</a:t>
            </a:r>
            <a:r>
              <a:rPr lang="en-US" altLang="zh-TW" sz="96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除</a:t>
            </a:r>
            <a:r>
              <a:rPr lang="en-US" altLang="zh-TW" sz="9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混合算式，採由左而右計算。</a:t>
            </a:r>
          </a:p>
          <a:p>
            <a:pPr marL="0" indent="0">
              <a:buNone/>
            </a:pPr>
            <a:r>
              <a:rPr lang="zh-TW" altLang="en-US" sz="9600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sz="9600" dirty="0">
                <a:solidFill>
                  <a:srgbClr val="000000"/>
                </a:solidFill>
                <a:latin typeface="新細明體泥.."/>
              </a:rPr>
              <a:t>計算過程出現不符等號對稱性的問題。 </a:t>
            </a:r>
          </a:p>
          <a:p>
            <a:endParaRPr lang="zh-TW" altLang="en-US" sz="9600" dirty="0">
              <a:solidFill>
                <a:srgbClr val="000000"/>
              </a:solidFill>
              <a:latin typeface="新細明體泥.."/>
            </a:endParaRPr>
          </a:p>
          <a:p>
            <a:endParaRPr lang="zh-TW" altLang="en-US" dirty="0">
              <a:solidFill>
                <a:srgbClr val="000000"/>
              </a:solidFill>
              <a:latin typeface="新細明體泥.."/>
            </a:endParaRPr>
          </a:p>
          <a:p>
            <a:pPr marL="0" indent="0">
              <a:buNone/>
            </a:pPr>
            <a:endParaRPr lang="zh-TW" altLang="en-US" dirty="0" smtClean="0">
              <a:solidFill>
                <a:srgbClr val="000000"/>
              </a:solidFill>
              <a:latin typeface="新細明體..."/>
            </a:endParaRPr>
          </a:p>
          <a:p>
            <a:endParaRPr lang="zh-TW" altLang="en-US" dirty="0">
              <a:solidFill>
                <a:srgbClr val="000000"/>
              </a:solidFill>
              <a:latin typeface="新細明體..."/>
            </a:endParaRPr>
          </a:p>
          <a:p>
            <a:endParaRPr lang="zh-TW" altLang="en-US" dirty="0">
              <a:solidFill>
                <a:srgbClr val="000000"/>
              </a:solidFill>
              <a:latin typeface="新細明體泥..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27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11" y="132023"/>
            <a:ext cx="7543802" cy="76962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國小數學常見之概念迷思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3" y="586408"/>
            <a:ext cx="7543800" cy="5426766"/>
          </a:xfrm>
        </p:spPr>
        <p:txBody>
          <a:bodyPr>
            <a:normAutofit fontScale="25000" lnSpcReduction="20000"/>
          </a:bodyPr>
          <a:lstStyle/>
          <a:p>
            <a:endParaRPr lang="zh-TW" altLang="en-US" sz="96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1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1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應用題孩子常出現的錯誤</a:t>
            </a:r>
          </a:p>
          <a:p>
            <a:pPr marL="0" indent="0">
              <a:buNone/>
            </a:pP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「例</a:t>
            </a:r>
            <a:r>
              <a:rPr lang="en-US" altLang="zh-TW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」白花有</a:t>
            </a:r>
            <a:r>
              <a:rPr lang="en-US" altLang="zh-TW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朵，白花比紅花多</a:t>
            </a:r>
            <a:r>
              <a:rPr lang="en-US" altLang="zh-TW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朵，紅花有幾朵？</a:t>
            </a:r>
          </a:p>
          <a:p>
            <a:pPr marL="0" indent="0">
              <a:buNone/>
            </a:pPr>
            <a:r>
              <a:rPr lang="zh-TW" altLang="en-US" sz="9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「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解」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 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答：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朵</a:t>
            </a:r>
          </a:p>
          <a:p>
            <a:pPr marL="0" indent="0">
              <a:buNone/>
            </a:pP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「例</a:t>
            </a:r>
            <a:r>
              <a:rPr lang="en-US" altLang="zh-TW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」成功國小有男生</a:t>
            </a:r>
            <a:r>
              <a:rPr lang="en-US" altLang="zh-TW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1327</a:t>
            </a: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人，比女生少</a:t>
            </a:r>
            <a:r>
              <a:rPr lang="en-US" altLang="zh-TW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人，成功國小全校有多少學生？</a:t>
            </a:r>
          </a:p>
          <a:p>
            <a:pPr marL="0" indent="0">
              <a:buNone/>
            </a:pPr>
            <a:r>
              <a:rPr lang="zh-TW" altLang="en-US" sz="9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「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解」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1327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1291 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答：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1291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</a:p>
          <a:p>
            <a:pPr marL="0" indent="0">
              <a:buNone/>
            </a:pP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「例</a:t>
            </a:r>
            <a:r>
              <a:rPr lang="en-US" altLang="zh-TW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」紅豆</a:t>
            </a:r>
            <a:r>
              <a:rPr lang="en-US" altLang="zh-TW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公斤，每</a:t>
            </a:r>
            <a:r>
              <a:rPr lang="en-US" altLang="zh-TW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9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公斤裝一包，要用幾個袋子才能裝完？最後一袋還能再裝幾公斤？</a:t>
            </a:r>
          </a:p>
          <a:p>
            <a:pPr marL="0" indent="0">
              <a:buNone/>
            </a:pPr>
            <a:r>
              <a:rPr lang="zh-TW" altLang="en-US" sz="9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「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解」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100÷6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16……4 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(1)16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個袋子</a:t>
            </a: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(2)4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公斤</a:t>
            </a:r>
          </a:p>
          <a:p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想想看，上述算法的學生有哪些迷思概念？</a:t>
            </a:r>
            <a:endParaRPr lang="zh-TW" altLang="en-US" sz="96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rgbClr val="000000"/>
              </a:solidFill>
              <a:latin typeface="新細明體泥.."/>
            </a:endParaRPr>
          </a:p>
          <a:p>
            <a:pPr marL="0" indent="0">
              <a:buNone/>
            </a:pPr>
            <a:endParaRPr lang="zh-TW" altLang="en-US" dirty="0" smtClean="0">
              <a:solidFill>
                <a:srgbClr val="000000"/>
              </a:solidFill>
              <a:latin typeface="新細明體..."/>
            </a:endParaRPr>
          </a:p>
          <a:p>
            <a:endParaRPr lang="zh-TW" altLang="en-US" dirty="0">
              <a:solidFill>
                <a:srgbClr val="000000"/>
              </a:solidFill>
              <a:latin typeface="新細明體..."/>
            </a:endParaRPr>
          </a:p>
          <a:p>
            <a:endParaRPr lang="zh-TW" altLang="en-US" dirty="0">
              <a:solidFill>
                <a:srgbClr val="000000"/>
              </a:solidFill>
              <a:latin typeface="新細明體泥..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76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文字題如何解題教學</a:t>
            </a:r>
            <a:r>
              <a:rPr lang="en-US" altLang="zh-TW" b="1" dirty="0"/>
              <a:t>~</a:t>
            </a:r>
            <a:r>
              <a:rPr lang="zh-TW" altLang="en-US" dirty="0"/>
              <a:t>練習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新細明體"/>
                <a:ea typeface="新細明體"/>
              </a:rPr>
              <a:t>★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班小朋友有</a:t>
            </a: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人，平分成</a:t>
            </a: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組上課，老師買了</a:t>
            </a: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包色紙。每包有</a:t>
            </a: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張，平均分給全班小朋友，每個小朋友可以得到幾張色紙？</a:t>
            </a:r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理解題意：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設計解題策略</a:t>
            </a:r>
            <a:r>
              <a:rPr lang="en-US" altLang="zh-TW" dirty="0"/>
              <a:t>(</a:t>
            </a:r>
            <a:r>
              <a:rPr lang="zh-TW" altLang="en-US" dirty="0"/>
              <a:t>提問技巧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按步解題</a:t>
            </a:r>
            <a:r>
              <a:rPr lang="en-US" altLang="zh-TW" dirty="0"/>
              <a:t>(carrying out the plan) </a:t>
            </a:r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回顧解答</a:t>
            </a:r>
            <a:r>
              <a:rPr lang="en-US" altLang="zh-TW" dirty="0"/>
              <a:t>(looking back)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66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73533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小學數學要學習的知能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1480" y="1291590"/>
            <a:ext cx="8263889" cy="5246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◎注意教材的階段性</a:t>
            </a:r>
            <a:r>
              <a:rPr lang="zh-TW" altLang="en-US" b="1" dirty="0" smtClean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安排</a:t>
            </a:r>
            <a:endParaRPr lang="en-US" altLang="zh-TW" b="1" dirty="0" smtClean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˙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1.: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二年級二步驟與三下二步驟併</a:t>
            </a:r>
            <a:r>
              <a:rPr lang="zh-TW" altLang="en-US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endParaRPr lang="en-US" altLang="zh-TW" sz="32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老闆昨天進貨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公斤的水梨，今天早上賣出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公斤，下午又進貨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公斤，請問老闆現在有幾公斤的水梨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18" y="4121426"/>
            <a:ext cx="3981450" cy="2133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557" y="4121426"/>
            <a:ext cx="39814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1784" y="2514600"/>
            <a:ext cx="3584051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56178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小學數學要學習的知能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1784" y="1040130"/>
            <a:ext cx="8263889" cy="5748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◎注意教材的階段性</a:t>
            </a:r>
            <a:r>
              <a:rPr lang="zh-TW" altLang="en-US" sz="2800" b="1" dirty="0" smtClean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安排</a:t>
            </a:r>
            <a:endParaRPr lang="en-US" altLang="zh-TW" sz="2800" b="1" dirty="0" smtClean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65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3200" dirty="0">
                <a:solidFill>
                  <a:srgbClr val="65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2.:</a:t>
            </a:r>
            <a:r>
              <a:rPr lang="zh-TW" altLang="en-US" sz="3200" dirty="0">
                <a:solidFill>
                  <a:srgbClr val="65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五、六年級公因數的</a:t>
            </a:r>
            <a:r>
              <a:rPr lang="zh-TW" altLang="en-US" sz="3200" dirty="0" smtClean="0">
                <a:solidFill>
                  <a:srgbClr val="65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教法</a:t>
            </a:r>
            <a:endParaRPr lang="en-US" altLang="zh-TW" sz="3200" dirty="0" smtClean="0">
              <a:solidFill>
                <a:srgbClr val="65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年級以</a:t>
            </a:r>
            <a:r>
              <a:rPr lang="zh-TW" altLang="en-US" sz="3200" dirty="0">
                <a:solidFill>
                  <a:srgbClr val="CC006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表列</a:t>
            </a:r>
            <a:r>
              <a:rPr lang="zh-TW" altLang="en-US" sz="3200" dirty="0" smtClean="0">
                <a:solidFill>
                  <a:srgbClr val="CC006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en-US" altLang="zh-TW" sz="3200" dirty="0" smtClean="0">
              <a:solidFill>
                <a:srgbClr val="CC006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姊姊把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42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個巧克力和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個餅乾放在籃子裡，請問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最多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裝成幾籃時，可以使每一個籃子的巧克力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一樣多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，餅乾也一樣多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84" y="4674082"/>
            <a:ext cx="7391400" cy="12668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61318" y="5940907"/>
            <a:ext cx="3200400" cy="6648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174435" y="5776495"/>
            <a:ext cx="4652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12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3600" dirty="0">
                <a:solidFill>
                  <a:srgbClr val="CC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目的在獲得概念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27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916006" y="5387009"/>
            <a:ext cx="2830429" cy="4187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20886" y="2244731"/>
            <a:ext cx="4482548" cy="5267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193132"/>
            <a:ext cx="7543802" cy="56178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小學數學要學習的知能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886" y="784281"/>
            <a:ext cx="8263889" cy="5748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◎注意教材的階段性</a:t>
            </a:r>
            <a:r>
              <a:rPr lang="zh-TW" altLang="en-US" sz="2800" b="1" dirty="0" smtClean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安排</a:t>
            </a:r>
            <a:endParaRPr lang="en-US" altLang="zh-TW" sz="2800" b="1" dirty="0" smtClean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65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3200" dirty="0">
                <a:solidFill>
                  <a:srgbClr val="65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2.:</a:t>
            </a:r>
            <a:r>
              <a:rPr lang="zh-TW" altLang="en-US" sz="3200" dirty="0">
                <a:solidFill>
                  <a:srgbClr val="65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五、六年級公因數的</a:t>
            </a:r>
            <a:r>
              <a:rPr lang="zh-TW" altLang="en-US" sz="3200" dirty="0" smtClean="0">
                <a:solidFill>
                  <a:srgbClr val="65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教法</a:t>
            </a:r>
            <a:endParaRPr lang="en-US" altLang="zh-TW" sz="3200" dirty="0" smtClean="0">
              <a:solidFill>
                <a:srgbClr val="65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年級以短除法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求公因數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姊姊把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42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個巧克力和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個餅乾放在籃子裡，請問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最多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裝成幾籃時，可以使每一個籃子的巧克力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一樣多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，餅乾也一樣多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94513" y="4391426"/>
            <a:ext cx="3349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12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只會前一階段的方法怎麼辦</a:t>
            </a:r>
            <a:r>
              <a:rPr lang="en-US" altLang="zh-TW" sz="2400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限制作法或放寬作法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67" y="4497064"/>
            <a:ext cx="55149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73533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小學數學要學習的知能</a:t>
            </a:r>
          </a:p>
        </p:txBody>
      </p:sp>
      <p:sp>
        <p:nvSpPr>
          <p:cNvPr id="4" name="矩形 3"/>
          <p:cNvSpPr/>
          <p:nvPr/>
        </p:nvSpPr>
        <p:spPr>
          <a:xfrm>
            <a:off x="467139" y="5695122"/>
            <a:ext cx="1878496" cy="586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1480" y="1291590"/>
            <a:ext cx="8263889" cy="5246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◎注意教材的階段性</a:t>
            </a:r>
            <a:r>
              <a:rPr lang="zh-TW" altLang="en-US" sz="3600" b="1" dirty="0" smtClean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安排</a:t>
            </a:r>
            <a:endParaRPr lang="en-US" altLang="zh-TW" sz="3600" b="1" dirty="0" smtClean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高成就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者，可適時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「拔尖」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資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優者</a:t>
            </a: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加深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，非資優者</a:t>
            </a: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加廣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低成就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者，給予補救。</a:t>
            </a:r>
          </a:p>
          <a:p>
            <a:pPr marL="0" indent="0">
              <a:buNone/>
            </a:pPr>
            <a:r>
              <a:rPr lang="zh-TW" altLang="en-US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資源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班難以補救者教功能性數學</a:t>
            </a:r>
            <a:r>
              <a:rPr lang="zh-TW" altLang="en-US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班可補救者教九年一貫課程。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因材施教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72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資源及教材取得的管道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教育部學生學習扶助平台數學教材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教育部適性教學輔助平臺</a:t>
            </a:r>
            <a:r>
              <a:rPr lang="en-US" altLang="zh-TW" dirty="0"/>
              <a:t>-</a:t>
            </a:r>
            <a:r>
              <a:rPr lang="zh-TW" altLang="en-US" dirty="0"/>
              <a:t>因材網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博幼基金會數學教材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均一教育平台</a:t>
            </a:r>
          </a:p>
          <a:p>
            <a:r>
              <a:rPr lang="en-US" altLang="zh-TW" dirty="0"/>
              <a:t>5.《</a:t>
            </a:r>
            <a:r>
              <a:rPr lang="zh-TW" altLang="en-US" dirty="0"/>
              <a:t>永齡</a:t>
            </a:r>
            <a:r>
              <a:rPr lang="en-US" altLang="zh-TW" dirty="0"/>
              <a:t>》</a:t>
            </a:r>
            <a:r>
              <a:rPr lang="zh-TW" altLang="en-US" dirty="0"/>
              <a:t>數學補救教學教材</a:t>
            </a:r>
          </a:p>
          <a:p>
            <a:r>
              <a:rPr lang="en-US" altLang="zh-TW" dirty="0"/>
              <a:t>6</a:t>
            </a:r>
            <a:r>
              <a:rPr lang="en-US" altLang="zh-TW" dirty="0" smtClean="0"/>
              <a:t>.</a:t>
            </a:r>
            <a:r>
              <a:rPr lang="zh-TW" altLang="en-US" dirty="0" smtClean="0"/>
              <a:t>屏東大學</a:t>
            </a:r>
            <a:r>
              <a:rPr lang="en-US" altLang="zh-TW" dirty="0" smtClean="0"/>
              <a:t>MRI</a:t>
            </a:r>
            <a:r>
              <a:rPr lang="zh-TW" altLang="en-US" dirty="0"/>
              <a:t>補救教學資料庫</a:t>
            </a:r>
          </a:p>
          <a:p>
            <a:r>
              <a:rPr lang="en-US" altLang="zh-TW" dirty="0"/>
              <a:t>7.</a:t>
            </a:r>
            <a:r>
              <a:rPr lang="zh-TW" altLang="en-US" dirty="0"/>
              <a:t>萬用揭示板數學教學</a:t>
            </a:r>
            <a:r>
              <a:rPr lang="zh-TW" altLang="en-US" dirty="0" smtClean="0"/>
              <a:t>網</a:t>
            </a:r>
            <a:r>
              <a:rPr lang="en-US" altLang="zh-TW" dirty="0"/>
              <a:t>http://magicboard.cycu.edu.tw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93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952" y="492807"/>
            <a:ext cx="8531483" cy="55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368" y="145277"/>
            <a:ext cx="7203399" cy="63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00" y="1311564"/>
            <a:ext cx="8207418" cy="5256212"/>
          </a:xfrm>
          <a:prstGeom prst="rect">
            <a:avLst/>
          </a:prstGeom>
        </p:spPr>
      </p:pic>
      <p:sp>
        <p:nvSpPr>
          <p:cNvPr id="3" name="標題 154"/>
          <p:cNvSpPr txBox="1">
            <a:spLocks/>
          </p:cNvSpPr>
          <p:nvPr/>
        </p:nvSpPr>
        <p:spPr>
          <a:xfrm>
            <a:off x="436418" y="340239"/>
            <a:ext cx="8229600" cy="844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000" dirty="0" smtClean="0"/>
              <a:t>結合學生測驗統計表的教學計畫</a:t>
            </a:r>
            <a:endParaRPr lang="zh-TW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1034473" y="1377880"/>
            <a:ext cx="1459345" cy="136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425301"/>
            <a:ext cx="7543802" cy="886047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專業提昇  教學精進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09" y="1967023"/>
            <a:ext cx="7543800" cy="3721397"/>
          </a:xfrm>
          <a:solidFill>
            <a:srgbClr val="FAD6CC"/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入班教學輔導  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歡迎申請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altLang="zh-TW" sz="24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108</a:t>
            </a:r>
            <a:r>
              <a:rPr lang="zh-TW" altLang="en-US" sz="24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年</a:t>
            </a:r>
            <a:r>
              <a:rPr lang="en-US" altLang="zh-TW" sz="24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9</a:t>
            </a:r>
            <a:r>
              <a:rPr lang="zh-TW" altLang="en-US" sz="24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月起</a:t>
            </a:r>
            <a:endParaRPr lang="en-US" altLang="zh-TW" sz="2400" dirty="0" smtClean="0"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zh-TW" altLang="en-US" sz="24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每校三次到校輔導以上</a:t>
            </a:r>
            <a:endParaRPr lang="en-US" altLang="zh-TW" sz="2400" dirty="0" smtClean="0"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zh-TW" altLang="en-US" sz="2000" dirty="0" smtClean="0">
                <a:solidFill>
                  <a:schemeClr val="accent3">
                    <a:lumMod val="5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第一次：輔導人員示範講解（全校教師參加）</a:t>
            </a:r>
            <a:endParaRPr lang="en-US" altLang="zh-TW" sz="2000" dirty="0" smtClean="0">
              <a:solidFill>
                <a:schemeClr val="accent3">
                  <a:lumMod val="50000"/>
                </a:schemeClr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zh-TW" altLang="en-US" sz="2000" dirty="0" smtClean="0">
                <a:solidFill>
                  <a:schemeClr val="accent3">
                    <a:lumMod val="5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第二次：現場教師備觀議課（同年段及有興趣老師參加）</a:t>
            </a:r>
            <a:endParaRPr lang="en-US" altLang="zh-TW" sz="2000" dirty="0" smtClean="0">
              <a:solidFill>
                <a:schemeClr val="accent3">
                  <a:lumMod val="50000"/>
                </a:schemeClr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zh-TW" altLang="en-US" sz="2000" dirty="0" smtClean="0">
                <a:solidFill>
                  <a:schemeClr val="accent3">
                    <a:lumMod val="5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第三次：現場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教師備觀</a:t>
            </a:r>
            <a:r>
              <a:rPr lang="zh-TW" altLang="en-US" sz="2000" dirty="0" smtClean="0">
                <a:solidFill>
                  <a:schemeClr val="accent3">
                    <a:lumMod val="5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議課（同年段及有興趣老師參加）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84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62967" y="2852532"/>
            <a:ext cx="7319572" cy="141135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zh-TW" altLang="en-US" sz="3600" dirty="0" smtClean="0">
                <a:solidFill>
                  <a:srgbClr val="C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給他魚吃</a:t>
            </a:r>
            <a:r>
              <a:rPr lang="en-US" altLang="zh-TW" sz="3600" dirty="0" smtClean="0">
                <a:solidFill>
                  <a:srgbClr val="C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600" dirty="0" smtClean="0">
                <a:solidFill>
                  <a:srgbClr val="C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zh-TW" altLang="en-US" sz="3600" dirty="0" smtClean="0">
                <a:solidFill>
                  <a:srgbClr val="C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不如給他一支釣竿</a:t>
            </a:r>
            <a:r>
              <a:rPr lang="en-US" altLang="zh-TW" sz="3600" dirty="0" smtClean="0">
                <a:solidFill>
                  <a:srgbClr val="C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600" dirty="0" smtClean="0">
                <a:solidFill>
                  <a:srgbClr val="C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zh-TW" altLang="en-US" sz="3600" dirty="0" smtClean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學習策略</a:t>
            </a:r>
            <a:r>
              <a:rPr lang="en-US" altLang="zh-TW" sz="3600" dirty="0" smtClean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600" dirty="0" smtClean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zh-TW" altLang="en-US" sz="3600" dirty="0" smtClean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就是學生悠遊學海的那支釣竿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70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8" y="1055706"/>
            <a:ext cx="5914086" cy="276932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18" y="4039108"/>
            <a:ext cx="6055326" cy="27705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8569" y="211138"/>
            <a:ext cx="7543802" cy="8207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從統計表找對應題目</a:t>
            </a:r>
            <a:endParaRPr lang="zh-TW" altLang="en-US" sz="4400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360276" y="1490468"/>
            <a:ext cx="3861998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177310" y="1851879"/>
            <a:ext cx="3127102" cy="257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29810" y="1704544"/>
            <a:ext cx="735160" cy="214431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1921164" y="1704544"/>
            <a:ext cx="526472" cy="214431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2290618" y="4259794"/>
            <a:ext cx="323273" cy="2598207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5728453" y="2109288"/>
          <a:ext cx="3029527" cy="16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圓角矩形 7"/>
          <p:cNvSpPr/>
          <p:nvPr/>
        </p:nvSpPr>
        <p:spPr>
          <a:xfrm>
            <a:off x="6703970" y="4267906"/>
            <a:ext cx="1641973" cy="147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6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27" y="4074778"/>
            <a:ext cx="6376987" cy="265342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94" y="1257082"/>
            <a:ext cx="7000818" cy="2734569"/>
          </a:xfrm>
          <a:prstGeom prst="rect">
            <a:avLst/>
          </a:prstGeom>
        </p:spPr>
      </p:pic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883537" y="2963452"/>
            <a:ext cx="935037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845130" y="2970459"/>
            <a:ext cx="287338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00098" y="0"/>
            <a:ext cx="7543802" cy="117395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對應</a:t>
            </a:r>
            <a:r>
              <a:rPr lang="zh-TW" altLang="en-US" sz="4400" dirty="0"/>
              <a:t>試題之</a:t>
            </a:r>
            <a:r>
              <a:rPr lang="zh-TW" altLang="en-US" sz="4400" dirty="0" smtClean="0"/>
              <a:t>學習教材</a:t>
            </a:r>
            <a:endParaRPr lang="zh-TW" altLang="en-US" sz="4400" dirty="0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316227" y="1600376"/>
            <a:ext cx="1312207" cy="5032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293091" y="4036290"/>
            <a:ext cx="4442691" cy="4341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5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5236</TotalTime>
  <Words>2910</Words>
  <Application>Microsoft Office PowerPoint</Application>
  <PresentationFormat>如螢幕大小 (4:3)</PresentationFormat>
  <Paragraphs>392</Paragraphs>
  <Slides>71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71</vt:i4>
      </vt:variant>
    </vt:vector>
  </HeadingPairs>
  <TitlesOfParts>
    <vt:vector size="72" baseType="lpstr">
      <vt:lpstr>大自然插畫 16X9</vt:lpstr>
      <vt:lpstr>國小數學 學習診斷與教學實施</vt:lpstr>
      <vt:lpstr>數學科學習扶助 的實務策略</vt:lpstr>
      <vt:lpstr>特定學生測驗報告統計表</vt:lpstr>
      <vt:lpstr>學生測驗報告統計表</vt:lpstr>
      <vt:lpstr>教學目標–未通過基本學習內容</vt:lpstr>
      <vt:lpstr>銜接現階段的學習內容(學期中)</vt:lpstr>
      <vt:lpstr>PowerPoint 簡報</vt:lpstr>
      <vt:lpstr>從統計表找對應題目</vt:lpstr>
      <vt:lpstr>對應試題之學習教材</vt:lpstr>
      <vt:lpstr>學習扶助資源平臺的數學教材</vt:lpstr>
      <vt:lpstr>對應「基本學習內容」的教材</vt:lpstr>
      <vt:lpstr>對應「基本學習內容」的教材</vt:lpstr>
      <vt:lpstr>PowerPoint 簡報</vt:lpstr>
      <vt:lpstr>        課中補救與教科書結合 </vt:lpstr>
      <vt:lpstr>湳雅國小—學習扶助區</vt:lpstr>
      <vt:lpstr>客製作前測設計</vt:lpstr>
      <vt:lpstr>PowerPoint 簡報</vt:lpstr>
      <vt:lpstr>                        </vt:lpstr>
      <vt:lpstr>科技化評量系統的診斷訊息精確嗎？</vt:lpstr>
      <vt:lpstr>PowerPoint 簡報</vt:lpstr>
      <vt:lpstr>                        </vt:lpstr>
      <vt:lpstr>PowerPoint 簡報</vt:lpstr>
      <vt:lpstr>前測題目的思考</vt:lpstr>
      <vt:lpstr>  動手做做看 </vt:lpstr>
      <vt:lpstr>學生前測之重要子概念分析表</vt:lpstr>
      <vt:lpstr>國小數學教學目標與重要概念</vt:lpstr>
      <vt:lpstr>國小數學各學習階段的教學目標</vt:lpstr>
      <vt:lpstr>國小數學各學習階段的教學目標</vt:lpstr>
      <vt:lpstr>數學學習領域課程主題分類</vt:lpstr>
      <vt:lpstr>12國教國小數學課程教材綱要架構</vt:lpstr>
      <vt:lpstr>數學教學內涵</vt:lpstr>
      <vt:lpstr>數學教學內涵~數學內容層次</vt:lpstr>
      <vt:lpstr>小學數學要學習的知能</vt:lpstr>
      <vt:lpstr> 10805學習扶助篩選測驗-本縣國小1-6年級學生數學錯誤比率最高題目</vt:lpstr>
      <vt:lpstr>一年級數學錯誤比率最高題目</vt:lpstr>
      <vt:lpstr>二年級數學錯誤比率最高題目</vt:lpstr>
      <vt:lpstr>三年級數學錯誤比率最高題目</vt:lpstr>
      <vt:lpstr>四年級數學錯誤比率最高題目</vt:lpstr>
      <vt:lpstr>五年級數學錯誤比率最高題目（2題錯誤比率相近）</vt:lpstr>
      <vt:lpstr>五年級數學錯誤比率最高題目</vt:lpstr>
      <vt:lpstr>六年級數學錯誤比率最高題目</vt:lpstr>
      <vt:lpstr> 國小數學各主題學生常見迷思或錯誤</vt:lpstr>
      <vt:lpstr>學生為什麼有學習困難-Why </vt:lpstr>
      <vt:lpstr>學生為什麼有學習困難-Why</vt:lpstr>
      <vt:lpstr>學習扶助要教什麼-What</vt:lpstr>
      <vt:lpstr>數學教學內涵</vt:lpstr>
      <vt:lpstr>常見計算錯誤之類型</vt:lpstr>
      <vt:lpstr>國小數學常見之概念迷思</vt:lpstr>
      <vt:lpstr>常見計算錯誤之類型</vt:lpstr>
      <vt:lpstr>PowerPoint 簡報</vt:lpstr>
      <vt:lpstr>國小數學常見之概念迷思</vt:lpstr>
      <vt:lpstr>國小常見計算錯誤之類型</vt:lpstr>
      <vt:lpstr>國小常見計算錯誤之類型</vt:lpstr>
      <vt:lpstr>國小數學常見之概念迷思</vt:lpstr>
      <vt:lpstr>常見計算錯誤之類型</vt:lpstr>
      <vt:lpstr>常見計算錯誤之類型</vt:lpstr>
      <vt:lpstr>國小數學常見之概念迷思</vt:lpstr>
      <vt:lpstr>國小常見計算錯誤之類型</vt:lpstr>
      <vt:lpstr>國小常見計算錯誤之類型</vt:lpstr>
      <vt:lpstr>國小數學常見之概念迷思</vt:lpstr>
      <vt:lpstr>國小數學常見之概念迷思</vt:lpstr>
      <vt:lpstr>文字題如何解題教學~練習</vt:lpstr>
      <vt:lpstr>小學數學要學習的知能</vt:lpstr>
      <vt:lpstr>小學數學要學習的知能</vt:lpstr>
      <vt:lpstr>小學數學要學習的知能</vt:lpstr>
      <vt:lpstr>小學數學要學習的知能</vt:lpstr>
      <vt:lpstr>資源及教材取得的管道</vt:lpstr>
      <vt:lpstr>PowerPoint 簡報</vt:lpstr>
      <vt:lpstr>PowerPoint 簡報</vt:lpstr>
      <vt:lpstr>專業提昇  教學精進</vt:lpstr>
      <vt:lpstr>給他魚吃 不如給他一支釣竿 學習策略 就是學生悠遊學海的那支釣竿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補救教學課程與實施方式</dc:title>
  <dc:creator>補救教學資源中心湳雅國小</dc:creator>
  <cp:lastModifiedBy>cges</cp:lastModifiedBy>
  <cp:revision>435</cp:revision>
  <cp:lastPrinted>2018-03-02T14:12:32Z</cp:lastPrinted>
  <dcterms:created xsi:type="dcterms:W3CDTF">2017-05-07T04:29:23Z</dcterms:created>
  <dcterms:modified xsi:type="dcterms:W3CDTF">2020-02-18T06:31:12Z</dcterms:modified>
</cp:coreProperties>
</file>