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6"/>
  </p:notesMasterIdLst>
  <p:handoutMasterIdLst>
    <p:handoutMasterId r:id="rId57"/>
  </p:handoutMasterIdLst>
  <p:sldIdLst>
    <p:sldId id="256" r:id="rId2"/>
    <p:sldId id="470" r:id="rId3"/>
    <p:sldId id="331" r:id="rId4"/>
    <p:sldId id="335" r:id="rId5"/>
    <p:sldId id="472" r:id="rId6"/>
    <p:sldId id="442" r:id="rId7"/>
    <p:sldId id="330" r:id="rId8"/>
    <p:sldId id="376" r:id="rId9"/>
    <p:sldId id="325" r:id="rId10"/>
    <p:sldId id="327" r:id="rId11"/>
    <p:sldId id="365" r:id="rId12"/>
    <p:sldId id="471" r:id="rId13"/>
    <p:sldId id="329" r:id="rId14"/>
    <p:sldId id="467" r:id="rId15"/>
    <p:sldId id="468" r:id="rId16"/>
    <p:sldId id="466" r:id="rId17"/>
    <p:sldId id="469" r:id="rId18"/>
    <p:sldId id="454" r:id="rId19"/>
    <p:sldId id="337" r:id="rId20"/>
    <p:sldId id="373" r:id="rId21"/>
    <p:sldId id="314" r:id="rId22"/>
    <p:sldId id="313" r:id="rId23"/>
    <p:sldId id="315" r:id="rId24"/>
    <p:sldId id="456" r:id="rId25"/>
    <p:sldId id="465" r:id="rId26"/>
    <p:sldId id="463" r:id="rId27"/>
    <p:sldId id="475" r:id="rId28"/>
    <p:sldId id="453" r:id="rId29"/>
    <p:sldId id="346" r:id="rId30"/>
    <p:sldId id="352" r:id="rId31"/>
    <p:sldId id="320" r:id="rId32"/>
    <p:sldId id="321" r:id="rId33"/>
    <p:sldId id="322" r:id="rId34"/>
    <p:sldId id="476" r:id="rId35"/>
    <p:sldId id="452" r:id="rId36"/>
    <p:sldId id="355" r:id="rId37"/>
    <p:sldId id="356" r:id="rId38"/>
    <p:sldId id="362" r:id="rId39"/>
    <p:sldId id="372" r:id="rId40"/>
    <p:sldId id="461" r:id="rId41"/>
    <p:sldId id="298" r:id="rId42"/>
    <p:sldId id="347" r:id="rId43"/>
    <p:sldId id="349" r:id="rId44"/>
    <p:sldId id="443" r:id="rId45"/>
    <p:sldId id="450" r:id="rId46"/>
    <p:sldId id="445" r:id="rId47"/>
    <p:sldId id="451" r:id="rId48"/>
    <p:sldId id="462" r:id="rId49"/>
    <p:sldId id="457" r:id="rId50"/>
    <p:sldId id="459" r:id="rId51"/>
    <p:sldId id="458" r:id="rId52"/>
    <p:sldId id="473" r:id="rId53"/>
    <p:sldId id="460" r:id="rId54"/>
    <p:sldId id="382" r:id="rId5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9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E7"/>
    <a:srgbClr val="FAD6CC"/>
    <a:srgbClr val="D76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93" d="100"/>
          <a:sy n="93" d="100"/>
        </p:scale>
        <p:origin x="-936" y="0"/>
      </p:cViewPr>
      <p:guideLst>
        <p:guide orient="horz" pos="10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105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4F062-055F-46AB-8398-268A850A47A8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C4CAF94-2A6E-4FA2-AB97-85D3E5CF1379}">
      <dgm:prSet phldrT="[文字]"/>
      <dgm:spPr/>
      <dgm:t>
        <a:bodyPr/>
        <a:lstStyle/>
        <a:p>
          <a:r>
            <a:rPr lang="zh-TW" altLang="en-US" dirty="0" smtClean="0"/>
            <a:t>三年級</a:t>
          </a:r>
          <a:endParaRPr lang="en-US" altLang="zh-TW" dirty="0" smtClean="0"/>
        </a:p>
        <a:p>
          <a:r>
            <a:rPr lang="zh-TW" altLang="en-US" dirty="0" smtClean="0"/>
            <a:t>英語測驗</a:t>
          </a:r>
          <a:endParaRPr lang="zh-TW" altLang="en-US" dirty="0"/>
        </a:p>
      </dgm:t>
    </dgm:pt>
    <dgm:pt modelId="{BC50817C-32AC-43CE-8DE4-385BD9E34BC0}" type="parTrans" cxnId="{8AE7D90C-FFDA-4409-AAFA-B7357BD09663}">
      <dgm:prSet/>
      <dgm:spPr/>
      <dgm:t>
        <a:bodyPr/>
        <a:lstStyle/>
        <a:p>
          <a:endParaRPr lang="zh-TW" altLang="en-US"/>
        </a:p>
      </dgm:t>
    </dgm:pt>
    <dgm:pt modelId="{E2A22D9B-001F-4E57-9200-BD2A66A2A5BE}" type="sibTrans" cxnId="{8AE7D90C-FFDA-4409-AAFA-B7357BD09663}">
      <dgm:prSet/>
      <dgm:spPr/>
      <dgm:t>
        <a:bodyPr/>
        <a:lstStyle/>
        <a:p>
          <a:endParaRPr lang="zh-TW" altLang="en-US"/>
        </a:p>
      </dgm:t>
    </dgm:pt>
    <dgm:pt modelId="{99C2B853-C172-4116-B68E-2363A63A45B8}">
      <dgm:prSet phldrT="[文字]" custT="1"/>
      <dgm:spPr/>
      <dgm:t>
        <a:bodyPr/>
        <a:lstStyle/>
        <a:p>
          <a:pPr>
            <a:lnSpc>
              <a:spcPct val="15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紙筆測驗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B8B174B8-0787-43F5-982D-424C3FE4A481}" type="parTrans" cxnId="{20A7F48F-F4E8-42FA-AF10-6F918B3F3F33}">
      <dgm:prSet/>
      <dgm:spPr/>
      <dgm:t>
        <a:bodyPr/>
        <a:lstStyle/>
        <a:p>
          <a:endParaRPr lang="zh-TW" altLang="en-US"/>
        </a:p>
      </dgm:t>
    </dgm:pt>
    <dgm:pt modelId="{024FFB23-8625-4ECE-A7DF-554C6B72F288}" type="sibTrans" cxnId="{20A7F48F-F4E8-42FA-AF10-6F918B3F3F33}">
      <dgm:prSet/>
      <dgm:spPr/>
      <dgm:t>
        <a:bodyPr/>
        <a:lstStyle/>
        <a:p>
          <a:endParaRPr lang="zh-TW" altLang="en-US"/>
        </a:p>
      </dgm:t>
    </dgm:pt>
    <dgm:pt modelId="{ED05B340-E488-4454-B477-C0EEC2EC8EFF}">
      <dgm:prSet phldrT="[文字]" custT="1"/>
      <dgm:spPr/>
      <dgm:t>
        <a:bodyPr/>
        <a:lstStyle/>
        <a:p>
          <a:pPr>
            <a:lnSpc>
              <a:spcPct val="150000"/>
            </a:lnSpc>
            <a:spcBef>
              <a:spcPts val="2400"/>
            </a:spcBef>
            <a:spcAft>
              <a:spcPts val="0"/>
            </a:spcAft>
          </a:pP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增加手寫題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F5081C4C-5C16-42CD-8615-F09BF1AAA158}" type="parTrans" cxnId="{8B8B4B2E-A3B6-47B7-9B98-5366F893263D}">
      <dgm:prSet/>
      <dgm:spPr/>
      <dgm:t>
        <a:bodyPr/>
        <a:lstStyle/>
        <a:p>
          <a:endParaRPr lang="zh-TW" altLang="en-US"/>
        </a:p>
      </dgm:t>
    </dgm:pt>
    <dgm:pt modelId="{AB59A077-A5B2-49A7-9523-30ED91267793}" type="sibTrans" cxnId="{8B8B4B2E-A3B6-47B7-9B98-5366F893263D}">
      <dgm:prSet/>
      <dgm:spPr/>
      <dgm:t>
        <a:bodyPr/>
        <a:lstStyle/>
        <a:p>
          <a:endParaRPr lang="zh-TW" altLang="en-US"/>
        </a:p>
      </dgm:t>
    </dgm:pt>
    <dgm:pt modelId="{BF2F2684-7BF0-48FD-95DD-500BC47D87CE}">
      <dgm:prSet phldrT="[文字]"/>
      <dgm:spPr/>
      <dgm:t>
        <a:bodyPr/>
        <a:lstStyle/>
        <a:p>
          <a:r>
            <a:rPr lang="zh-TW" altLang="en-US" dirty="0" smtClean="0"/>
            <a:t>提報率</a:t>
          </a:r>
          <a:endParaRPr lang="zh-TW" altLang="en-US" dirty="0"/>
        </a:p>
      </dgm:t>
    </dgm:pt>
    <dgm:pt modelId="{6EE8FB34-A2EF-48DC-BCB0-140FC67B7D7E}" type="parTrans" cxnId="{AC7A440C-94C1-44E6-875B-1C4108BEA9E2}">
      <dgm:prSet/>
      <dgm:spPr/>
      <dgm:t>
        <a:bodyPr/>
        <a:lstStyle/>
        <a:p>
          <a:endParaRPr lang="zh-TW" altLang="en-US"/>
        </a:p>
      </dgm:t>
    </dgm:pt>
    <dgm:pt modelId="{99B397FC-5D4D-4598-9DEA-B3A2FA9A9148}" type="sibTrans" cxnId="{AC7A440C-94C1-44E6-875B-1C4108BEA9E2}">
      <dgm:prSet/>
      <dgm:spPr/>
      <dgm:t>
        <a:bodyPr/>
        <a:lstStyle/>
        <a:p>
          <a:endParaRPr lang="zh-TW" altLang="en-US"/>
        </a:p>
      </dgm:t>
    </dgm:pt>
    <dgm:pt modelId="{52B74C0E-32C2-41B5-813B-EF165C95B6E7}">
      <dgm:prSet phldrT="[文字]"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小一、國七：前一年度</a:t>
          </a:r>
          <a:r>
            <a: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該年級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「年級未通過率」加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5%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63F87BB8-DF87-463D-8493-AB50BCE750B4}" type="parTrans" cxnId="{B1A50210-9ECA-40D8-A5B9-C0A97B8B77D1}">
      <dgm:prSet/>
      <dgm:spPr/>
      <dgm:t>
        <a:bodyPr/>
        <a:lstStyle/>
        <a:p>
          <a:endParaRPr lang="zh-TW" altLang="en-US"/>
        </a:p>
      </dgm:t>
    </dgm:pt>
    <dgm:pt modelId="{13484595-E212-4F1E-86BA-002EFAD6743C}" type="sibTrans" cxnId="{B1A50210-9ECA-40D8-A5B9-C0A97B8B77D1}">
      <dgm:prSet/>
      <dgm:spPr/>
      <dgm:t>
        <a:bodyPr/>
        <a:lstStyle/>
        <a:p>
          <a:endParaRPr lang="zh-TW" altLang="en-US"/>
        </a:p>
      </dgm:t>
    </dgm:pt>
    <dgm:pt modelId="{18056748-831B-454A-ADB5-17E4276DA140}">
      <dgm:prSet phldrT="[文字]"/>
      <dgm:spPr/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其它年級：前一年度</a:t>
          </a:r>
          <a:r>
            <a: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前一年級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「年級未通過率」加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5%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A15E43E2-69F4-4318-BA64-1D937E11E9E6}" type="parTrans" cxnId="{69F05371-71C3-49D0-B8C1-BB8B46BDEF2E}">
      <dgm:prSet/>
      <dgm:spPr/>
      <dgm:t>
        <a:bodyPr/>
        <a:lstStyle/>
        <a:p>
          <a:endParaRPr lang="zh-TW" altLang="en-US"/>
        </a:p>
      </dgm:t>
    </dgm:pt>
    <dgm:pt modelId="{075F95BD-A5DC-46EC-9701-39838F268142}" type="sibTrans" cxnId="{69F05371-71C3-49D0-B8C1-BB8B46BDEF2E}">
      <dgm:prSet/>
      <dgm:spPr/>
      <dgm:t>
        <a:bodyPr/>
        <a:lstStyle/>
        <a:p>
          <a:endParaRPr lang="zh-TW" altLang="en-US"/>
        </a:p>
      </dgm:t>
    </dgm:pt>
    <dgm:pt modelId="{7F19C387-B516-499D-A347-A2BA51A04309}" type="pres">
      <dgm:prSet presAssocID="{9264F062-055F-46AB-8398-268A850A47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B45282A-1FC6-4673-9BE8-01C55EE4712E}" type="pres">
      <dgm:prSet presAssocID="{BC4CAF94-2A6E-4FA2-AB97-85D3E5CF1379}" presName="linNode" presStyleCnt="0"/>
      <dgm:spPr/>
    </dgm:pt>
    <dgm:pt modelId="{EFC9218A-8A03-4712-A8B1-B2B690E37BDF}" type="pres">
      <dgm:prSet presAssocID="{BC4CAF94-2A6E-4FA2-AB97-85D3E5CF137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BF8A3-3725-433D-83C4-47D068348B82}" type="pres">
      <dgm:prSet presAssocID="{BC4CAF94-2A6E-4FA2-AB97-85D3E5CF137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DB686C-008B-486F-A176-801BF83D7EC9}" type="pres">
      <dgm:prSet presAssocID="{E2A22D9B-001F-4E57-9200-BD2A66A2A5BE}" presName="spacing" presStyleCnt="0"/>
      <dgm:spPr/>
    </dgm:pt>
    <dgm:pt modelId="{ABDD7439-DA26-4535-819C-2B226CC306B2}" type="pres">
      <dgm:prSet presAssocID="{BF2F2684-7BF0-48FD-95DD-500BC47D87CE}" presName="linNode" presStyleCnt="0"/>
      <dgm:spPr/>
    </dgm:pt>
    <dgm:pt modelId="{913A51C1-405A-4C5A-A0DF-627F3E280D47}" type="pres">
      <dgm:prSet presAssocID="{BF2F2684-7BF0-48FD-95DD-500BC47D87C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542CEB-080B-48B8-8512-6BA06DFDCE4A}" type="pres">
      <dgm:prSet presAssocID="{BF2F2684-7BF0-48FD-95DD-500BC47D87C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A725FA-34FD-424A-89AF-D8915A8617C8}" type="presOf" srcId="{BC4CAF94-2A6E-4FA2-AB97-85D3E5CF1379}" destId="{EFC9218A-8A03-4712-A8B1-B2B690E37BDF}" srcOrd="0" destOrd="0" presId="urn:microsoft.com/office/officeart/2005/8/layout/vList6"/>
    <dgm:cxn modelId="{8AE7D90C-FFDA-4409-AAFA-B7357BD09663}" srcId="{9264F062-055F-46AB-8398-268A850A47A8}" destId="{BC4CAF94-2A6E-4FA2-AB97-85D3E5CF1379}" srcOrd="0" destOrd="0" parTransId="{BC50817C-32AC-43CE-8DE4-385BD9E34BC0}" sibTransId="{E2A22D9B-001F-4E57-9200-BD2A66A2A5BE}"/>
    <dgm:cxn modelId="{F5E7E0DF-9EEE-4DCB-B9B2-0A2B622D209D}" type="presOf" srcId="{ED05B340-E488-4454-B477-C0EEC2EC8EFF}" destId="{EF6BF8A3-3725-433D-83C4-47D068348B82}" srcOrd="0" destOrd="1" presId="urn:microsoft.com/office/officeart/2005/8/layout/vList6"/>
    <dgm:cxn modelId="{AC7A440C-94C1-44E6-875B-1C4108BEA9E2}" srcId="{9264F062-055F-46AB-8398-268A850A47A8}" destId="{BF2F2684-7BF0-48FD-95DD-500BC47D87CE}" srcOrd="1" destOrd="0" parTransId="{6EE8FB34-A2EF-48DC-BCB0-140FC67B7D7E}" sibTransId="{99B397FC-5D4D-4598-9DEA-B3A2FA9A9148}"/>
    <dgm:cxn modelId="{20A7F48F-F4E8-42FA-AF10-6F918B3F3F33}" srcId="{BC4CAF94-2A6E-4FA2-AB97-85D3E5CF1379}" destId="{99C2B853-C172-4116-B68E-2363A63A45B8}" srcOrd="0" destOrd="0" parTransId="{B8B174B8-0787-43F5-982D-424C3FE4A481}" sibTransId="{024FFB23-8625-4ECE-A7DF-554C6B72F288}"/>
    <dgm:cxn modelId="{0832E4FC-662B-4E8C-ABFD-33D8689297F4}" type="presOf" srcId="{99C2B853-C172-4116-B68E-2363A63A45B8}" destId="{EF6BF8A3-3725-433D-83C4-47D068348B82}" srcOrd="0" destOrd="0" presId="urn:microsoft.com/office/officeart/2005/8/layout/vList6"/>
    <dgm:cxn modelId="{7E9C448C-D89F-4E6F-88DB-2F0647FFDEE6}" type="presOf" srcId="{18056748-831B-454A-ADB5-17E4276DA140}" destId="{3B542CEB-080B-48B8-8512-6BA06DFDCE4A}" srcOrd="0" destOrd="1" presId="urn:microsoft.com/office/officeart/2005/8/layout/vList6"/>
    <dgm:cxn modelId="{2973EDCD-6AF3-45D1-B5C9-5F5CE5CB23BE}" type="presOf" srcId="{52B74C0E-32C2-41B5-813B-EF165C95B6E7}" destId="{3B542CEB-080B-48B8-8512-6BA06DFDCE4A}" srcOrd="0" destOrd="0" presId="urn:microsoft.com/office/officeart/2005/8/layout/vList6"/>
    <dgm:cxn modelId="{6D70C3F7-5CB4-4C52-9535-605E63F5B848}" type="presOf" srcId="{9264F062-055F-46AB-8398-268A850A47A8}" destId="{7F19C387-B516-499D-A347-A2BA51A04309}" srcOrd="0" destOrd="0" presId="urn:microsoft.com/office/officeart/2005/8/layout/vList6"/>
    <dgm:cxn modelId="{B1A50210-9ECA-40D8-A5B9-C0A97B8B77D1}" srcId="{BF2F2684-7BF0-48FD-95DD-500BC47D87CE}" destId="{52B74C0E-32C2-41B5-813B-EF165C95B6E7}" srcOrd="0" destOrd="0" parTransId="{63F87BB8-DF87-463D-8493-AB50BCE750B4}" sibTransId="{13484595-E212-4F1E-86BA-002EFAD6743C}"/>
    <dgm:cxn modelId="{69F05371-71C3-49D0-B8C1-BB8B46BDEF2E}" srcId="{BF2F2684-7BF0-48FD-95DD-500BC47D87CE}" destId="{18056748-831B-454A-ADB5-17E4276DA140}" srcOrd="1" destOrd="0" parTransId="{A15E43E2-69F4-4318-BA64-1D937E11E9E6}" sibTransId="{075F95BD-A5DC-46EC-9701-39838F268142}"/>
    <dgm:cxn modelId="{8B8B4B2E-A3B6-47B7-9B98-5366F893263D}" srcId="{BC4CAF94-2A6E-4FA2-AB97-85D3E5CF1379}" destId="{ED05B340-E488-4454-B477-C0EEC2EC8EFF}" srcOrd="1" destOrd="0" parTransId="{F5081C4C-5C16-42CD-8615-F09BF1AAA158}" sibTransId="{AB59A077-A5B2-49A7-9523-30ED91267793}"/>
    <dgm:cxn modelId="{101F2848-B63E-4C8F-8D5E-F035C1BAB56E}" type="presOf" srcId="{BF2F2684-7BF0-48FD-95DD-500BC47D87CE}" destId="{913A51C1-405A-4C5A-A0DF-627F3E280D47}" srcOrd="0" destOrd="0" presId="urn:microsoft.com/office/officeart/2005/8/layout/vList6"/>
    <dgm:cxn modelId="{9DD797AD-CB38-4B35-9CFD-0FAC8D91B0A6}" type="presParOf" srcId="{7F19C387-B516-499D-A347-A2BA51A04309}" destId="{5B45282A-1FC6-4673-9BE8-01C55EE4712E}" srcOrd="0" destOrd="0" presId="urn:microsoft.com/office/officeart/2005/8/layout/vList6"/>
    <dgm:cxn modelId="{72EB29CE-4D51-40F6-BE01-37AA1B069D17}" type="presParOf" srcId="{5B45282A-1FC6-4673-9BE8-01C55EE4712E}" destId="{EFC9218A-8A03-4712-A8B1-B2B690E37BDF}" srcOrd="0" destOrd="0" presId="urn:microsoft.com/office/officeart/2005/8/layout/vList6"/>
    <dgm:cxn modelId="{5873FC36-DC8E-46B9-826D-875B4905DE4D}" type="presParOf" srcId="{5B45282A-1FC6-4673-9BE8-01C55EE4712E}" destId="{EF6BF8A3-3725-433D-83C4-47D068348B82}" srcOrd="1" destOrd="0" presId="urn:microsoft.com/office/officeart/2005/8/layout/vList6"/>
    <dgm:cxn modelId="{40F280F0-4278-4B5F-8846-D0112BB26493}" type="presParOf" srcId="{7F19C387-B516-499D-A347-A2BA51A04309}" destId="{08DB686C-008B-486F-A176-801BF83D7EC9}" srcOrd="1" destOrd="0" presId="urn:microsoft.com/office/officeart/2005/8/layout/vList6"/>
    <dgm:cxn modelId="{3BC02E86-4E17-48A8-9C09-D98142BF62CE}" type="presParOf" srcId="{7F19C387-B516-499D-A347-A2BA51A04309}" destId="{ABDD7439-DA26-4535-819C-2B226CC306B2}" srcOrd="2" destOrd="0" presId="urn:microsoft.com/office/officeart/2005/8/layout/vList6"/>
    <dgm:cxn modelId="{8CFFA1FE-47CE-46CD-865F-117B4204E5EF}" type="presParOf" srcId="{ABDD7439-DA26-4535-819C-2B226CC306B2}" destId="{913A51C1-405A-4C5A-A0DF-627F3E280D47}" srcOrd="0" destOrd="0" presId="urn:microsoft.com/office/officeart/2005/8/layout/vList6"/>
    <dgm:cxn modelId="{A5D1F5D0-642A-4C77-9B44-E1D30A327088}" type="presParOf" srcId="{ABDD7439-DA26-4535-819C-2B226CC306B2}" destId="{3B542CEB-080B-48B8-8512-6BA06DFDCE4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52007F-6C18-4F37-B39D-DE7C5AE0928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16323B2-EB37-45CD-BD72-0491479D0208}">
      <dgm:prSet phldrT="[文字]"/>
      <dgm:spPr/>
      <dgm:t>
        <a:bodyPr/>
        <a:lstStyle/>
        <a:p>
          <a:r>
            <a:rPr lang="zh-TW" altLang="en-US" dirty="0" smtClean="0"/>
            <a:t>低於猜測分數</a:t>
          </a:r>
          <a:endParaRPr lang="zh-TW" altLang="en-US" dirty="0"/>
        </a:p>
      </dgm:t>
    </dgm:pt>
    <dgm:pt modelId="{5250D4F1-DA0D-4281-847E-CA0705D0B4EE}" type="parTrans" cxnId="{B7157BE4-356A-4C9E-A3E4-C7ADE64D1DCD}">
      <dgm:prSet/>
      <dgm:spPr/>
      <dgm:t>
        <a:bodyPr/>
        <a:lstStyle/>
        <a:p>
          <a:endParaRPr lang="zh-TW" altLang="en-US"/>
        </a:p>
      </dgm:t>
    </dgm:pt>
    <dgm:pt modelId="{C7F44B6F-C404-4793-A529-9050EC0E9846}" type="sibTrans" cxnId="{B7157BE4-356A-4C9E-A3E4-C7ADE64D1DCD}">
      <dgm:prSet/>
      <dgm:spPr/>
      <dgm:t>
        <a:bodyPr/>
        <a:lstStyle/>
        <a:p>
          <a:endParaRPr lang="zh-TW" altLang="en-US"/>
        </a:p>
      </dgm:t>
    </dgm:pt>
    <dgm:pt modelId="{BF995927-3D2B-4D32-BE3B-3EA78CBB3BDF}">
      <dgm:prSet phldrT="[文字]"/>
      <dgm:spPr/>
      <dgm:t>
        <a:bodyPr/>
        <a:lstStyle/>
        <a:p>
          <a:r>
            <a:rPr lang="zh-TW" altLang="en-US" dirty="0" smtClean="0"/>
            <a:t>態度</a:t>
          </a:r>
          <a:endParaRPr lang="en-US" altLang="zh-TW" dirty="0" smtClean="0"/>
        </a:p>
        <a:p>
          <a:r>
            <a:rPr lang="zh-TW" altLang="en-US" dirty="0" smtClean="0"/>
            <a:t>不認真</a:t>
          </a:r>
          <a:endParaRPr lang="zh-TW" altLang="en-US" dirty="0"/>
        </a:p>
      </dgm:t>
    </dgm:pt>
    <dgm:pt modelId="{98C63EA6-D215-4D50-BF88-D9F8DBDD10DE}" type="parTrans" cxnId="{175B89C6-A2CF-4210-A93E-4D067FBB3B1E}">
      <dgm:prSet/>
      <dgm:spPr/>
      <dgm:t>
        <a:bodyPr/>
        <a:lstStyle/>
        <a:p>
          <a:endParaRPr lang="zh-TW" altLang="en-US"/>
        </a:p>
      </dgm:t>
    </dgm:pt>
    <dgm:pt modelId="{52FF7CFF-3CC3-429D-8866-F65C71C19A05}" type="sibTrans" cxnId="{175B89C6-A2CF-4210-A93E-4D067FBB3B1E}">
      <dgm:prSet/>
      <dgm:spPr/>
      <dgm:t>
        <a:bodyPr/>
        <a:lstStyle/>
        <a:p>
          <a:endParaRPr lang="zh-TW" altLang="en-US"/>
        </a:p>
      </dgm:t>
    </dgm:pt>
    <dgm:pt modelId="{83D367A3-C8CE-487D-8664-EFBED22F8DF5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識字或讀題困難</a:t>
          </a:r>
          <a:endParaRPr lang="zh-TW" altLang="en-US" dirty="0"/>
        </a:p>
      </dgm:t>
    </dgm:pt>
    <dgm:pt modelId="{D9CFE51C-7C85-4262-9E2B-638915509FB3}" type="parTrans" cxnId="{2EE753DB-CDBE-42F5-8ACC-E83547204821}">
      <dgm:prSet/>
      <dgm:spPr>
        <a:solidFill>
          <a:srgbClr val="00B050"/>
        </a:solidFill>
      </dgm:spPr>
      <dgm:t>
        <a:bodyPr/>
        <a:lstStyle/>
        <a:p>
          <a:endParaRPr lang="zh-TW" altLang="en-US"/>
        </a:p>
      </dgm:t>
    </dgm:pt>
    <dgm:pt modelId="{5CDB8179-C839-48BE-B875-2D038C06C7D5}" type="sibTrans" cxnId="{2EE753DB-CDBE-42F5-8ACC-E83547204821}">
      <dgm:prSet/>
      <dgm:spPr/>
      <dgm:t>
        <a:bodyPr/>
        <a:lstStyle/>
        <a:p>
          <a:endParaRPr lang="zh-TW" altLang="en-US"/>
        </a:p>
      </dgm:t>
    </dgm:pt>
    <dgm:pt modelId="{5A0F3683-A8A3-494E-85CF-33F390F6D562}">
      <dgm:prSet phldrT="[文字]"/>
      <dgm:spPr/>
      <dgm:t>
        <a:bodyPr/>
        <a:lstStyle/>
        <a:p>
          <a:r>
            <a:rPr lang="zh-TW" altLang="en-US" dirty="0" smtClean="0"/>
            <a:t>學習程度</a:t>
          </a:r>
          <a:endParaRPr lang="en-US" altLang="zh-TW" dirty="0" smtClean="0"/>
        </a:p>
        <a:p>
          <a:r>
            <a:rPr lang="zh-TW" altLang="en-US" dirty="0" smtClean="0"/>
            <a:t>嚴重落後</a:t>
          </a:r>
          <a:endParaRPr lang="zh-TW" altLang="en-US" dirty="0"/>
        </a:p>
      </dgm:t>
    </dgm:pt>
    <dgm:pt modelId="{E7CDB4D7-F44D-453F-9DDE-3DB8668653A2}" type="parTrans" cxnId="{29E30092-2400-4AAD-A353-09939F63221D}">
      <dgm:prSet/>
      <dgm:spPr/>
      <dgm:t>
        <a:bodyPr/>
        <a:lstStyle/>
        <a:p>
          <a:endParaRPr lang="zh-TW" altLang="en-US"/>
        </a:p>
      </dgm:t>
    </dgm:pt>
    <dgm:pt modelId="{F8A693C3-23F2-4E08-816C-2BAA7334DA10}" type="sibTrans" cxnId="{29E30092-2400-4AAD-A353-09939F63221D}">
      <dgm:prSet/>
      <dgm:spPr/>
      <dgm:t>
        <a:bodyPr/>
        <a:lstStyle/>
        <a:p>
          <a:endParaRPr lang="zh-TW" altLang="en-US"/>
        </a:p>
      </dgm:t>
    </dgm:pt>
    <dgm:pt modelId="{9589B1FA-9F94-429F-B010-FE972690D597}" type="pres">
      <dgm:prSet presAssocID="{7852007F-6C18-4F37-B39D-DE7C5AE092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8258F5-35A3-452C-AB20-928FD976AFB9}" type="pres">
      <dgm:prSet presAssocID="{F16323B2-EB37-45CD-BD72-0491479D0208}" presName="centerShape" presStyleLbl="node0" presStyleIdx="0" presStyleCnt="1" custLinFactNeighborX="439" custLinFactNeighborY="-134"/>
      <dgm:spPr/>
      <dgm:t>
        <a:bodyPr/>
        <a:lstStyle/>
        <a:p>
          <a:endParaRPr lang="zh-TW" altLang="en-US"/>
        </a:p>
      </dgm:t>
    </dgm:pt>
    <dgm:pt modelId="{6F40D2CC-1682-4944-9096-BDF3BCBCBFA6}" type="pres">
      <dgm:prSet presAssocID="{98C63EA6-D215-4D50-BF88-D9F8DBDD10DE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E45BC6F3-E68A-46E2-B95E-F5C7003AC08B}" type="pres">
      <dgm:prSet presAssocID="{BF995927-3D2B-4D32-BE3B-3EA78CBB3B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D144BD-E082-4EDD-81ED-E26A0009D9B5}" type="pres">
      <dgm:prSet presAssocID="{D9CFE51C-7C85-4262-9E2B-638915509FB3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6FE305A3-30F3-41C6-AEEF-2A5AA99EE2D4}" type="pres">
      <dgm:prSet presAssocID="{83D367A3-C8CE-487D-8664-EFBED22F8D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E6C1AC-4721-4C80-A197-74E3BD1DDBCF}" type="pres">
      <dgm:prSet presAssocID="{E7CDB4D7-F44D-453F-9DDE-3DB8668653A2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60B0F2FE-A45A-4340-A12B-305EDBB6366B}" type="pres">
      <dgm:prSet presAssocID="{5A0F3683-A8A3-494E-85CF-33F390F6D5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3D032D-CF33-4297-914B-8DF1372A26D2}" type="presOf" srcId="{D9CFE51C-7C85-4262-9E2B-638915509FB3}" destId="{30D144BD-E082-4EDD-81ED-E26A0009D9B5}" srcOrd="0" destOrd="0" presId="urn:microsoft.com/office/officeart/2005/8/layout/radial4"/>
    <dgm:cxn modelId="{2EE753DB-CDBE-42F5-8ACC-E83547204821}" srcId="{F16323B2-EB37-45CD-BD72-0491479D0208}" destId="{83D367A3-C8CE-487D-8664-EFBED22F8DF5}" srcOrd="1" destOrd="0" parTransId="{D9CFE51C-7C85-4262-9E2B-638915509FB3}" sibTransId="{5CDB8179-C839-48BE-B875-2D038C06C7D5}"/>
    <dgm:cxn modelId="{175B89C6-A2CF-4210-A93E-4D067FBB3B1E}" srcId="{F16323B2-EB37-45CD-BD72-0491479D0208}" destId="{BF995927-3D2B-4D32-BE3B-3EA78CBB3BDF}" srcOrd="0" destOrd="0" parTransId="{98C63EA6-D215-4D50-BF88-D9F8DBDD10DE}" sibTransId="{52FF7CFF-3CC3-429D-8866-F65C71C19A05}"/>
    <dgm:cxn modelId="{92092035-A631-4444-9241-C133DDBFCA20}" type="presOf" srcId="{83D367A3-C8CE-487D-8664-EFBED22F8DF5}" destId="{6FE305A3-30F3-41C6-AEEF-2A5AA99EE2D4}" srcOrd="0" destOrd="0" presId="urn:microsoft.com/office/officeart/2005/8/layout/radial4"/>
    <dgm:cxn modelId="{2D4D1343-BD07-4A2A-8227-C868E2B68129}" type="presOf" srcId="{7852007F-6C18-4F37-B39D-DE7C5AE09283}" destId="{9589B1FA-9F94-429F-B010-FE972690D597}" srcOrd="0" destOrd="0" presId="urn:microsoft.com/office/officeart/2005/8/layout/radial4"/>
    <dgm:cxn modelId="{2374A2CC-32B9-4A39-8C52-61D0FD8113DD}" type="presOf" srcId="{5A0F3683-A8A3-494E-85CF-33F390F6D562}" destId="{60B0F2FE-A45A-4340-A12B-305EDBB6366B}" srcOrd="0" destOrd="0" presId="urn:microsoft.com/office/officeart/2005/8/layout/radial4"/>
    <dgm:cxn modelId="{B7157BE4-356A-4C9E-A3E4-C7ADE64D1DCD}" srcId="{7852007F-6C18-4F37-B39D-DE7C5AE09283}" destId="{F16323B2-EB37-45CD-BD72-0491479D0208}" srcOrd="0" destOrd="0" parTransId="{5250D4F1-DA0D-4281-847E-CA0705D0B4EE}" sibTransId="{C7F44B6F-C404-4793-A529-9050EC0E9846}"/>
    <dgm:cxn modelId="{F04BFA59-2E9C-44E1-BCA4-227466978F7A}" type="presOf" srcId="{98C63EA6-D215-4D50-BF88-D9F8DBDD10DE}" destId="{6F40D2CC-1682-4944-9096-BDF3BCBCBFA6}" srcOrd="0" destOrd="0" presId="urn:microsoft.com/office/officeart/2005/8/layout/radial4"/>
    <dgm:cxn modelId="{8088045D-1068-4D6A-BC5E-A4A06ABE9F1C}" type="presOf" srcId="{E7CDB4D7-F44D-453F-9DDE-3DB8668653A2}" destId="{A7E6C1AC-4721-4C80-A197-74E3BD1DDBCF}" srcOrd="0" destOrd="0" presId="urn:microsoft.com/office/officeart/2005/8/layout/radial4"/>
    <dgm:cxn modelId="{29E30092-2400-4AAD-A353-09939F63221D}" srcId="{F16323B2-EB37-45CD-BD72-0491479D0208}" destId="{5A0F3683-A8A3-494E-85CF-33F390F6D562}" srcOrd="2" destOrd="0" parTransId="{E7CDB4D7-F44D-453F-9DDE-3DB8668653A2}" sibTransId="{F8A693C3-23F2-4E08-816C-2BAA7334DA10}"/>
    <dgm:cxn modelId="{102C1E89-9E57-4631-9CFC-B731D2A7B86A}" type="presOf" srcId="{BF995927-3D2B-4D32-BE3B-3EA78CBB3BDF}" destId="{E45BC6F3-E68A-46E2-B95E-F5C7003AC08B}" srcOrd="0" destOrd="0" presId="urn:microsoft.com/office/officeart/2005/8/layout/radial4"/>
    <dgm:cxn modelId="{4B08D88B-F8B0-4B88-90CE-B997DC6124CD}" type="presOf" srcId="{F16323B2-EB37-45CD-BD72-0491479D0208}" destId="{788258F5-35A3-452C-AB20-928FD976AFB9}" srcOrd="0" destOrd="0" presId="urn:microsoft.com/office/officeart/2005/8/layout/radial4"/>
    <dgm:cxn modelId="{1114AE10-B77A-4570-A73F-1C44A9E02697}" type="presParOf" srcId="{9589B1FA-9F94-429F-B010-FE972690D597}" destId="{788258F5-35A3-452C-AB20-928FD976AFB9}" srcOrd="0" destOrd="0" presId="urn:microsoft.com/office/officeart/2005/8/layout/radial4"/>
    <dgm:cxn modelId="{9FD62EE6-663D-47C5-8AD8-2833501A061E}" type="presParOf" srcId="{9589B1FA-9F94-429F-B010-FE972690D597}" destId="{6F40D2CC-1682-4944-9096-BDF3BCBCBFA6}" srcOrd="1" destOrd="0" presId="urn:microsoft.com/office/officeart/2005/8/layout/radial4"/>
    <dgm:cxn modelId="{90C4D003-28A5-4E45-A7AD-D95C3F15D430}" type="presParOf" srcId="{9589B1FA-9F94-429F-B010-FE972690D597}" destId="{E45BC6F3-E68A-46E2-B95E-F5C7003AC08B}" srcOrd="2" destOrd="0" presId="urn:microsoft.com/office/officeart/2005/8/layout/radial4"/>
    <dgm:cxn modelId="{5310568A-BDC3-4B96-99D3-3FF5BB8476A9}" type="presParOf" srcId="{9589B1FA-9F94-429F-B010-FE972690D597}" destId="{30D144BD-E082-4EDD-81ED-E26A0009D9B5}" srcOrd="3" destOrd="0" presId="urn:microsoft.com/office/officeart/2005/8/layout/radial4"/>
    <dgm:cxn modelId="{71948264-9D75-4033-907A-41B00877ADFA}" type="presParOf" srcId="{9589B1FA-9F94-429F-B010-FE972690D597}" destId="{6FE305A3-30F3-41C6-AEEF-2A5AA99EE2D4}" srcOrd="4" destOrd="0" presId="urn:microsoft.com/office/officeart/2005/8/layout/radial4"/>
    <dgm:cxn modelId="{56021F0E-284C-41C0-BE95-08BC1F80915C}" type="presParOf" srcId="{9589B1FA-9F94-429F-B010-FE972690D597}" destId="{A7E6C1AC-4721-4C80-A197-74E3BD1DDBCF}" srcOrd="5" destOrd="0" presId="urn:microsoft.com/office/officeart/2005/8/layout/radial4"/>
    <dgm:cxn modelId="{CB425B3A-5DC6-4B67-9985-33CE5414182E}" type="presParOf" srcId="{9589B1FA-9F94-429F-B010-FE972690D597}" destId="{60B0F2FE-A45A-4340-A12B-305EDBB6366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258F5-35A3-452C-AB20-928FD976AFB9}">
      <dsp:nvSpPr>
        <dsp:cNvPr id="0" name=""/>
        <dsp:cNvSpPr/>
      </dsp:nvSpPr>
      <dsp:spPr>
        <a:xfrm>
          <a:off x="2309144" y="1795651"/>
          <a:ext cx="1512510" cy="15125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低於猜測分數</a:t>
          </a:r>
          <a:endParaRPr lang="zh-TW" altLang="en-US" sz="2700" kern="1200" dirty="0"/>
        </a:p>
      </dsp:txBody>
      <dsp:txXfrm>
        <a:off x="2530646" y="2017153"/>
        <a:ext cx="1069506" cy="1069506"/>
      </dsp:txXfrm>
    </dsp:sp>
    <dsp:sp modelId="{6F40D2CC-1682-4944-9096-BDF3BCBCBFA6}">
      <dsp:nvSpPr>
        <dsp:cNvPr id="0" name=""/>
        <dsp:cNvSpPr/>
      </dsp:nvSpPr>
      <dsp:spPr>
        <a:xfrm rot="12875281">
          <a:off x="1321325" y="1536716"/>
          <a:ext cx="1168769" cy="4310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BC6F3-E68A-46E2-B95E-F5C7003AC08B}">
      <dsp:nvSpPr>
        <dsp:cNvPr id="0" name=""/>
        <dsp:cNvSpPr/>
      </dsp:nvSpPr>
      <dsp:spPr>
        <a:xfrm>
          <a:off x="706170" y="845756"/>
          <a:ext cx="1436884" cy="11495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態度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不認真</a:t>
          </a:r>
          <a:endParaRPr lang="zh-TW" altLang="en-US" sz="2000" kern="1200" dirty="0"/>
        </a:p>
      </dsp:txBody>
      <dsp:txXfrm>
        <a:off x="739838" y="879424"/>
        <a:ext cx="1369548" cy="1082171"/>
      </dsp:txXfrm>
    </dsp:sp>
    <dsp:sp modelId="{30D144BD-E082-4EDD-81ED-E26A0009D9B5}">
      <dsp:nvSpPr>
        <dsp:cNvPr id="0" name=""/>
        <dsp:cNvSpPr/>
      </dsp:nvSpPr>
      <dsp:spPr>
        <a:xfrm rot="16169736">
          <a:off x="2476484" y="936465"/>
          <a:ext cx="1153183" cy="431065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305A3-30F3-41C6-AEEF-2A5AA99EE2D4}">
      <dsp:nvSpPr>
        <dsp:cNvPr id="0" name=""/>
        <dsp:cNvSpPr/>
      </dsp:nvSpPr>
      <dsp:spPr>
        <a:xfrm>
          <a:off x="2329557" y="674"/>
          <a:ext cx="1436884" cy="114950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識字或讀題困難</a:t>
          </a:r>
          <a:endParaRPr lang="zh-TW" altLang="en-US" sz="2000" kern="1200" dirty="0"/>
        </a:p>
      </dsp:txBody>
      <dsp:txXfrm>
        <a:off x="2363225" y="34342"/>
        <a:ext cx="1369548" cy="1082171"/>
      </dsp:txXfrm>
    </dsp:sp>
    <dsp:sp modelId="{A7E6C1AC-4721-4C80-A197-74E3BD1DDBCF}">
      <dsp:nvSpPr>
        <dsp:cNvPr id="0" name=""/>
        <dsp:cNvSpPr/>
      </dsp:nvSpPr>
      <dsp:spPr>
        <a:xfrm rot="19490149">
          <a:off x="3633783" y="1533768"/>
          <a:ext cx="1141789" cy="4310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7153525"/>
            <a:satOff val="-24599"/>
            <a:lumOff val="1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0F2FE-A45A-4340-A12B-305EDBB6366B}">
      <dsp:nvSpPr>
        <dsp:cNvPr id="0" name=""/>
        <dsp:cNvSpPr/>
      </dsp:nvSpPr>
      <dsp:spPr>
        <a:xfrm>
          <a:off x="3952944" y="845756"/>
          <a:ext cx="1436884" cy="1149507"/>
        </a:xfrm>
        <a:prstGeom prst="roundRect">
          <a:avLst>
            <a:gd name="adj" fmla="val 10000"/>
          </a:avLst>
        </a:prstGeom>
        <a:solidFill>
          <a:schemeClr val="accent5">
            <a:hueOff val="17153525"/>
            <a:satOff val="-24599"/>
            <a:lumOff val="1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學習程度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嚴重落後</a:t>
          </a:r>
          <a:endParaRPr lang="zh-TW" altLang="en-US" sz="2000" kern="1200" dirty="0"/>
        </a:p>
      </dsp:txBody>
      <dsp:txXfrm>
        <a:off x="3986612" y="879424"/>
        <a:ext cx="1369548" cy="1082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A2CDE-6ADE-4378-9B26-5941231E86B3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01728-3763-4342-B27A-6C05B722A5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04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DFC38-48A0-4BC5-9E66-3A96639BEFBA}" type="datetimeFigureOut">
              <a:rPr lang="zh-TW" altLang="en-US" smtClean="0"/>
              <a:t>2019/4/25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9658A-69E7-45F7-9170-06D2F71C3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5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好文分享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「芬蘭教育 世界第一的祕密」！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親愛的粉絲們晚安：</a:t>
            </a:r>
            <a:b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今晚和您分享貫穿芬蘭改革脈絡、促使政策成功的教育核心價值，「一個也不能少」的平等精神。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當其他國家還在施行菁英教育時，芬蘭卻反其道而行，絕不標榜菁英，堅持每一個小孩公平受教。 從制度設計到資源分配，芬蘭教育從平等出發。六十萬中小學學生，分布在四千所綜合學校，平均每校約一百五十人，班級人數不超過二十人，小班小校的制度有利於「無一人落後」（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Child Left Behind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），沒有貴族和平民學校之分。翻開芬蘭各種教育文宣，從不高調「快樂學習」，對他們來說，有了公平，快樂就不是問題。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「做老師不是為了錢，是因為我們真的相信這份工作對芬蘭很重要，」史亞力深信不疑，師資即國力，老師愈好，國家就愈強大。 </a:t>
            </a:r>
            <a:b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「我們強調的是學習，不是競爭，芬蘭絕對不會用競爭來刺激品質。」說得一口流利英文，亨卡拉再三強調，在芬蘭，教育的目的是學習，而非競爭。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芬蘭教育所堅持的，如同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 For Taiwan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願景，我們致力保障台灣所有孩子，都能擁有優質的教育和自我發展機會，期許一切改變以孩子為核心。透過擁有使命感的好老師，讓孩子得到應有的教育品質，進而影響學校的教學成效，並踏出學校圍牆，了解、參與社區發展。長遠而言，我們希望看見一個由新世代青年發展的運動，從各領域發揮影響力，帶出系統化的改變，共同終結台灣教育不平等的問題，讓一個孩子的出身不再限制他的未來。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邀請您看見需要，投入需要，一起加入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支持我們展開這場溫柔的革命。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60D2-860B-4638-A0FF-D3ED3D2CD1A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74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篩選階段</a:t>
            </a:r>
            <a:endParaRPr lang="en-US" altLang="zh-TW" dirty="0"/>
          </a:p>
          <a:p>
            <a:r>
              <a:rPr lang="zh-TW" altLang="en-US" baseline="0" dirty="0"/>
              <a:t>依核定提報率提報學生進行測驗</a:t>
            </a:r>
            <a:endParaRPr lang="en-US" altLang="zh-TW" baseline="0" dirty="0"/>
          </a:p>
          <a:p>
            <a:r>
              <a:rPr lang="en-US" altLang="zh-TW" baseline="0" dirty="0"/>
              <a:t>2.</a:t>
            </a:r>
            <a:r>
              <a:rPr lang="zh-TW" altLang="en-US" baseline="0" dirty="0"/>
              <a:t>補救階段</a:t>
            </a:r>
            <a:endParaRPr lang="en-US" altLang="zh-TW" baseline="0" dirty="0"/>
          </a:p>
          <a:p>
            <a:pPr eaLnBrk="1" hangingPunct="1">
              <a:spcBef>
                <a:spcPct val="3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依測驗結果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開班規劃</a:t>
            </a:r>
          </a:p>
          <a:p>
            <a:pPr eaLnBrk="1" hangingPunct="1">
              <a:spcBef>
                <a:spcPct val="3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依診斷報告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基</a:t>
            </a: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本學習內容 對應教材</a:t>
            </a:r>
          </a:p>
          <a:p>
            <a:pPr eaLnBrk="1" hangingPunct="1">
              <a:spcBef>
                <a:spcPct val="3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進行補救教學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/>
              <a:t>3.</a:t>
            </a:r>
            <a:r>
              <a:rPr lang="zh-TW" altLang="en-US" dirty="0"/>
              <a:t>檢核階段</a:t>
            </a:r>
            <a:endParaRPr lang="en-US" altLang="zh-TW" dirty="0"/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kumimoji="1" lang="zh-TW" altLang="en-US" sz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成長測驗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與篩選測驗成績比較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受輔成效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658A-69E7-45F7-9170-06D2F71C386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43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60D2-860B-4638-A0FF-D3ED3D2CD1A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5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0" lang="zh-TW" altLang="en-US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04699F4-25A3-4D00-A633-3DB6D93EC950}" type="slidenum">
              <a:rPr kumimoji="0" lang="zh-TW" altLang="en-US" smtClean="0">
                <a:latin typeface="Calibri" panose="020F0502020204030204" pitchFamily="34" charset="0"/>
              </a:rPr>
              <a:pPr/>
              <a:t>29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8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60D2-860B-4638-A0FF-D3ED3D2CD1A2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18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38E7-01E7-4801-960D-0ECA50D060B0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51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38E7-01E7-4801-960D-0ECA50D060B0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510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0" lang="zh-TW" altLang="en-US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7C25A-7171-4D1D-AE13-454C6C54FE61}" type="slidenum">
              <a:rPr lang="zh-TW" altLang="en-US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72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0" lang="zh-TW" altLang="en-US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DF3904C-E896-476A-8CFB-E1EC5E7708BE}" type="slidenum">
              <a:rPr kumimoji="0" lang="zh-TW" altLang="en-US" smtClean="0">
                <a:latin typeface="Calibri" panose="020F0502020204030204" pitchFamily="34" charset="0"/>
              </a:rPr>
              <a:pPr/>
              <a:t>43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0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" y="2183773"/>
            <a:ext cx="540000" cy="567448"/>
          </a:xfrm>
          <a:prstGeom prst="rect">
            <a:avLst/>
          </a:prstGeom>
        </p:spPr>
      </p:pic>
      <p:sp>
        <p:nvSpPr>
          <p:cNvPr id="6" name="文字方塊 5"/>
          <p:cNvSpPr txBox="1"/>
          <p:nvPr userDrawn="1"/>
        </p:nvSpPr>
        <p:spPr>
          <a:xfrm>
            <a:off x="366205" y="504519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4440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2019/4/25</a:t>
            </a:fld>
            <a:endParaRPr lang="zh-TW" altLang="en-US"/>
          </a:p>
        </p:txBody>
      </p:sp>
      <p:pic>
        <p:nvPicPr>
          <p:cNvPr id="50" name="圖片 4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51" name="文字方塊 50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35046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2019/4/25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16754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2019/4/25</a:t>
            </a:fld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24" name="文字方塊 23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25841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2019/4/25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6810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2019/4/25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4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2019/4/25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13" name="文字方塊 12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35845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8" y="4824511"/>
            <a:ext cx="540000" cy="567448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692459" y="538216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31191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2019/4/25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2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2019/4/25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88258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2019/4/25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27571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2019/4/25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7" name="文字方塊 6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35593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2019/4/25</a:t>
            </a:fld>
            <a:endParaRPr lang="zh-TW" altLang="en-US"/>
          </a:p>
        </p:txBody>
      </p:sp>
      <p:pic>
        <p:nvPicPr>
          <p:cNvPr id="41" name="圖片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42" name="文字方塊 41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34916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2019/4/25</a:t>
            </a:fld>
            <a:endParaRPr lang="zh-TW" altLang="en-US"/>
          </a:p>
        </p:txBody>
      </p:sp>
      <p:pic>
        <p:nvPicPr>
          <p:cNvPr id="65" name="圖片 6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66" name="文字方塊 65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21855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2019/4/25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5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105.09.26&#31721;&#36984;&#28204;&#39511;&#19981;&#21512;&#26684;&#23416;&#29983;&#21443;&#33287;&#35036;&#25937;&#25945;&#23416;&#21517;&#20874;.do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78497" y="1666329"/>
            <a:ext cx="7055854" cy="1967947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smtClean="0"/>
              <a:t>科技評量</a:t>
            </a:r>
            <a:r>
              <a:rPr lang="zh-TW" altLang="en-US" sz="4400" b="1" dirty="0"/>
              <a:t>系統的教學應用</a:t>
            </a:r>
            <a:r>
              <a:rPr lang="fr-CA" altLang="zh-TW" sz="4400" dirty="0"/>
              <a:t/>
            </a:r>
            <a:br>
              <a:rPr lang="fr-CA" altLang="zh-TW" sz="4400" dirty="0"/>
            </a:br>
            <a:endParaRPr lang="zh-TW" altLang="en-US" sz="44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776870" y="3419061"/>
            <a:ext cx="401448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zh-TW" sz="3200" dirty="0" smtClean="0"/>
          </a:p>
          <a:p>
            <a:pPr algn="ctr">
              <a:lnSpc>
                <a:spcPct val="150000"/>
              </a:lnSpc>
            </a:pPr>
            <a:r>
              <a:rPr lang="zh-TW" altLang="en-US" sz="2800" dirty="0" smtClean="0"/>
              <a:t>呂美慧  </a:t>
            </a:r>
            <a:r>
              <a:rPr lang="en-US" altLang="zh-TW" sz="2000" dirty="0" smtClean="0"/>
              <a:t>107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03</a:t>
            </a:r>
            <a:r>
              <a:rPr lang="zh-TW" altLang="en-US" sz="2000" dirty="0" smtClean="0"/>
              <a:t>月</a:t>
            </a:r>
            <a:r>
              <a:rPr lang="fr-CA" altLang="zh-TW" sz="2000" dirty="0" smtClean="0"/>
              <a:t/>
            </a:r>
            <a:br>
              <a:rPr lang="fr-CA" altLang="zh-TW" sz="2000" dirty="0" smtClean="0"/>
            </a:b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807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F3CB1-865A-4C56-9CC9-58C2DB3D1A37}" type="slidenum">
              <a:rPr lang="zh-TW" altLang="en-US" sz="1400" b="1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9869" y="201769"/>
            <a:ext cx="7543802" cy="93244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/>
              <a:t>補救教學的督導指標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" y="1566736"/>
            <a:ext cx="7888287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9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2824" y="343028"/>
            <a:ext cx="6069030" cy="988816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 smtClean="0"/>
              <a:t>107</a:t>
            </a:r>
            <a:r>
              <a:rPr lang="zh-TW" altLang="en-US" sz="4400" dirty="0" smtClean="0"/>
              <a:t>年</a:t>
            </a:r>
            <a:r>
              <a:rPr lang="en-US" altLang="zh-TW" sz="4400" dirty="0"/>
              <a:t>5</a:t>
            </a:r>
            <a:r>
              <a:rPr lang="zh-TW" altLang="en-US" sz="4400" dirty="0"/>
              <a:t>月</a:t>
            </a:r>
            <a:r>
              <a:rPr lang="zh-TW" altLang="en-US" sz="4400" dirty="0" smtClean="0"/>
              <a:t>起</a:t>
            </a:r>
            <a:endParaRPr lang="zh-TW" altLang="en-US" sz="44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406495"/>
              </p:ext>
            </p:extLst>
          </p:nvPr>
        </p:nvGraphicFramePr>
        <p:xfrm>
          <a:off x="798513" y="1752600"/>
          <a:ext cx="75438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2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453794" y="756038"/>
            <a:ext cx="5608668" cy="350084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 smtClean="0"/>
              <a:t>補救教學的</a:t>
            </a:r>
            <a:r>
              <a:rPr lang="zh-TW" altLang="en-US" sz="4800" b="1" dirty="0"/>
              <a:t/>
            </a:r>
            <a:br>
              <a:rPr lang="zh-TW" altLang="en-US" sz="4800" b="1" dirty="0"/>
            </a:br>
            <a:r>
              <a:rPr lang="zh-TW" altLang="en-US" sz="4800" b="1" dirty="0" smtClean="0"/>
              <a:t>教學規畫與紀錄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39" y="1783741"/>
            <a:ext cx="7442938" cy="503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71515" y="367707"/>
            <a:ext cx="5947954" cy="46831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/>
              <a:t>特定</a:t>
            </a:r>
            <a:r>
              <a:rPr lang="zh-TW" altLang="en-US" sz="4400" dirty="0" smtClean="0"/>
              <a:t>學生測驗報告</a:t>
            </a:r>
            <a:r>
              <a:rPr lang="zh-TW" altLang="en-US" sz="4400" dirty="0"/>
              <a:t>統計表</a:t>
            </a: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2996379" y="2496571"/>
            <a:ext cx="1767209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1671515" y="2043211"/>
            <a:ext cx="647700" cy="504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118300" y="4165014"/>
            <a:ext cx="466223" cy="25464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073674" y="2856933"/>
            <a:ext cx="384541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05541" y="1075855"/>
            <a:ext cx="1752347" cy="707886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數學科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073674" y="4188823"/>
            <a:ext cx="448600" cy="262594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6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0" y="1675180"/>
            <a:ext cx="7789397" cy="509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8569" y="211138"/>
            <a:ext cx="7543802" cy="8207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進行教學規劃</a:t>
            </a:r>
            <a:endParaRPr lang="zh-TW" altLang="en-US" sz="4400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699469" y="2602774"/>
            <a:ext cx="386199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967076" y="2975372"/>
            <a:ext cx="2462821" cy="2817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845575" y="1675180"/>
            <a:ext cx="1024002" cy="35566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948488" y="1125538"/>
            <a:ext cx="1758190" cy="707886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數學科</a:t>
            </a:r>
          </a:p>
        </p:txBody>
      </p:sp>
      <p:sp>
        <p:nvSpPr>
          <p:cNvPr id="3" name="向下箭號 2"/>
          <p:cNvSpPr/>
          <p:nvPr/>
        </p:nvSpPr>
        <p:spPr>
          <a:xfrm>
            <a:off x="1394076" y="2004148"/>
            <a:ext cx="606670" cy="70657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140823" y="2908663"/>
            <a:ext cx="1358537" cy="386357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8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7583" y="287384"/>
            <a:ext cx="7517777" cy="88827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/>
              <a:t>教學目標</a:t>
            </a:r>
            <a:r>
              <a:rPr lang="en-US" altLang="zh-TW" sz="4400" dirty="0" smtClean="0">
                <a:latin typeface="標楷體"/>
                <a:ea typeface="標楷體"/>
              </a:rPr>
              <a:t>–</a:t>
            </a:r>
            <a:r>
              <a:rPr lang="zh-TW" altLang="en-US" sz="4400" dirty="0" smtClean="0"/>
              <a:t>未通過基本學習內容</a:t>
            </a:r>
            <a:endParaRPr lang="zh-TW" alt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8" y="1499644"/>
            <a:ext cx="81915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4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54"/>
          <p:cNvSpPr>
            <a:spLocks noGrp="1"/>
          </p:cNvSpPr>
          <p:nvPr>
            <p:ph type="title"/>
          </p:nvPr>
        </p:nvSpPr>
        <p:spPr>
          <a:xfrm>
            <a:off x="457200" y="109330"/>
            <a:ext cx="8229600" cy="8448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4000" dirty="0"/>
              <a:t>銜接現階段的學習</a:t>
            </a:r>
            <a:r>
              <a:rPr lang="zh-TW" altLang="en-US" sz="4000" dirty="0" smtClean="0"/>
              <a:t>內容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學期中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023937"/>
            <a:ext cx="7934463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575" y="954158"/>
            <a:ext cx="4880112" cy="590384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50644" y="1632633"/>
            <a:ext cx="586409" cy="218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536838" y="1884703"/>
            <a:ext cx="1500808" cy="208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1053" y="257452"/>
            <a:ext cx="7543802" cy="810032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教學計畫日誌</a:t>
            </a:r>
            <a:r>
              <a:rPr lang="en-US" altLang="zh-TW" sz="4400" dirty="0" smtClean="0"/>
              <a:t>(</a:t>
            </a:r>
            <a:r>
              <a:rPr lang="zh-TW" altLang="en-US" sz="4400" dirty="0" smtClean="0"/>
              <a:t>寒暑假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976905"/>
            <a:ext cx="4049485" cy="575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0" y="976905"/>
            <a:ext cx="4071072" cy="57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311704" y="1639957"/>
            <a:ext cx="616487" cy="146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5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453794" y="1402081"/>
            <a:ext cx="5608668" cy="350084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>
                <a:solidFill>
                  <a:srgbClr val="FF0000"/>
                </a:solidFill>
              </a:rPr>
              <a:t>數學科</a:t>
            </a:r>
            <a:r>
              <a:rPr lang="zh-TW" altLang="en-US" sz="4800" b="1" dirty="0"/>
              <a:t>補救教學</a:t>
            </a:r>
            <a:br>
              <a:rPr lang="zh-TW" altLang="en-US" sz="4800" b="1" dirty="0"/>
            </a:br>
            <a:r>
              <a:rPr lang="zh-TW" altLang="en-US" sz="4800" b="1" dirty="0"/>
              <a:t>的</a:t>
            </a:r>
            <a:r>
              <a:rPr lang="zh-TW" altLang="en-US" sz="4800" b="1" dirty="0" smtClean="0"/>
              <a:t>實務策略一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</a:rPr>
              <a:t>同時補救多個學生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0" y="1675180"/>
            <a:ext cx="7789397" cy="509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8569" y="211138"/>
            <a:ext cx="7543802" cy="8207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/>
              <a:t>特定</a:t>
            </a:r>
            <a:r>
              <a:rPr lang="zh-TW" altLang="en-US" sz="4400" dirty="0" smtClean="0"/>
              <a:t>學生測驗報告統計表</a:t>
            </a:r>
            <a:endParaRPr lang="zh-TW" altLang="en-US" sz="4400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699469" y="2602774"/>
            <a:ext cx="386199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967076" y="2975372"/>
            <a:ext cx="2462821" cy="2817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067969" y="1675180"/>
            <a:ext cx="719138" cy="35566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948488" y="1125538"/>
            <a:ext cx="1758190" cy="707886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數學科</a:t>
            </a:r>
          </a:p>
        </p:txBody>
      </p:sp>
      <p:sp>
        <p:nvSpPr>
          <p:cNvPr id="3" name="向下箭號 2"/>
          <p:cNvSpPr/>
          <p:nvPr/>
        </p:nvSpPr>
        <p:spPr>
          <a:xfrm>
            <a:off x="1266092" y="1833424"/>
            <a:ext cx="606670" cy="70657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61349" y="1054428"/>
            <a:ext cx="3078794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同時補救多個學生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140823" y="2908663"/>
            <a:ext cx="1358537" cy="386357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3692434" y="2896991"/>
            <a:ext cx="1120799" cy="386357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9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87287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研習內容綱要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8241" y="1683026"/>
            <a:ext cx="7092759" cy="422910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今日補救教學特點</a:t>
            </a:r>
            <a:endParaRPr lang="en-US" altLang="zh-TW" dirty="0" smtClean="0"/>
          </a:p>
          <a:p>
            <a:r>
              <a:rPr lang="zh-TW" altLang="en-US" dirty="0" smtClean="0"/>
              <a:t>補救教學的理念與機制</a:t>
            </a:r>
            <a:r>
              <a:rPr lang="en-US" altLang="zh-TW" dirty="0" smtClean="0"/>
              <a:t>(</a:t>
            </a:r>
            <a:r>
              <a:rPr lang="zh-TW" altLang="en-US" b="1" dirty="0" smtClean="0"/>
              <a:t>觀看學校實施狀況</a:t>
            </a:r>
            <a:r>
              <a:rPr lang="en-US" altLang="zh-TW" b="1" dirty="0" smtClean="0"/>
              <a:t>)</a:t>
            </a:r>
          </a:p>
          <a:p>
            <a:r>
              <a:rPr lang="zh-TW" altLang="en-US" dirty="0" smtClean="0"/>
              <a:t>補救教學的教學規畫與記錄</a:t>
            </a:r>
            <a:endParaRPr lang="en-US" altLang="zh-TW" dirty="0" smtClean="0"/>
          </a:p>
          <a:p>
            <a:r>
              <a:rPr lang="zh-TW" altLang="en-US" b="1" dirty="0" smtClean="0"/>
              <a:t>數學科補救教學的實務應用</a:t>
            </a:r>
            <a:r>
              <a:rPr lang="zh-TW" altLang="en-US" b="1" dirty="0"/>
              <a:t>（示範</a:t>
            </a:r>
            <a:r>
              <a:rPr lang="en-US" altLang="zh-TW" b="1" dirty="0"/>
              <a:t>-</a:t>
            </a:r>
            <a:r>
              <a:rPr lang="zh-TW" altLang="en-US" b="1" dirty="0"/>
              <a:t>練習</a:t>
            </a:r>
            <a:r>
              <a:rPr lang="en-US" altLang="zh-TW" b="1" dirty="0"/>
              <a:t>-</a:t>
            </a:r>
            <a:r>
              <a:rPr lang="zh-TW" altLang="en-US" b="1" dirty="0"/>
              <a:t>表現）</a:t>
            </a:r>
            <a:endParaRPr lang="en-US" altLang="zh-TW" b="1" dirty="0"/>
          </a:p>
          <a:p>
            <a:pPr lvl="1"/>
            <a:r>
              <a:rPr lang="zh-TW" altLang="en-US" b="1" dirty="0" smtClean="0"/>
              <a:t>應用一（</a:t>
            </a:r>
            <a:r>
              <a:rPr lang="zh-TW" altLang="en-US" b="1" dirty="0"/>
              <a:t>同時多個</a:t>
            </a:r>
            <a:r>
              <a:rPr lang="zh-TW" altLang="en-US" b="1" dirty="0" smtClean="0"/>
              <a:t>學生）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應用二（針對單一學生）</a:t>
            </a:r>
            <a:endParaRPr lang="en-US" altLang="zh-TW" b="1" dirty="0" smtClean="0"/>
          </a:p>
          <a:p>
            <a:r>
              <a:rPr lang="zh-TW" altLang="en-US" b="1" dirty="0" smtClean="0"/>
              <a:t>國語科補救教學的</a:t>
            </a:r>
            <a:r>
              <a:rPr lang="zh-TW" altLang="en-US" b="1" dirty="0"/>
              <a:t>實務應用（示範</a:t>
            </a:r>
            <a:r>
              <a:rPr lang="en-US" altLang="zh-TW" b="1" dirty="0"/>
              <a:t>-</a:t>
            </a:r>
            <a:r>
              <a:rPr lang="zh-TW" altLang="en-US" b="1" dirty="0"/>
              <a:t>練習</a:t>
            </a:r>
            <a:r>
              <a:rPr lang="en-US" altLang="zh-TW" b="1" dirty="0"/>
              <a:t>-</a:t>
            </a:r>
            <a:r>
              <a:rPr lang="zh-TW" altLang="en-US" b="1" dirty="0"/>
              <a:t>表現</a:t>
            </a:r>
            <a:r>
              <a:rPr lang="zh-TW" altLang="en-US" b="1" dirty="0" smtClean="0"/>
              <a:t>）</a:t>
            </a:r>
            <a:endParaRPr lang="en-US" altLang="zh-TW" b="1" dirty="0" smtClean="0"/>
          </a:p>
          <a:p>
            <a:r>
              <a:rPr lang="zh-TW" altLang="en-US" b="1" dirty="0" smtClean="0"/>
              <a:t>英語科補救教學的</a:t>
            </a:r>
            <a:r>
              <a:rPr lang="zh-TW" altLang="en-US" b="1" dirty="0"/>
              <a:t>實務應用（示範</a:t>
            </a:r>
            <a:r>
              <a:rPr lang="en-US" altLang="zh-TW" b="1" dirty="0"/>
              <a:t>-</a:t>
            </a:r>
            <a:r>
              <a:rPr lang="zh-TW" altLang="en-US" b="1" dirty="0"/>
              <a:t>練習</a:t>
            </a:r>
            <a:r>
              <a:rPr lang="en-US" altLang="zh-TW" b="1" dirty="0"/>
              <a:t>-</a:t>
            </a:r>
            <a:r>
              <a:rPr lang="zh-TW" altLang="en-US" b="1" dirty="0"/>
              <a:t>表現</a:t>
            </a:r>
            <a:r>
              <a:rPr lang="zh-TW" altLang="en-US" b="1" dirty="0" smtClean="0"/>
              <a:t>）</a:t>
            </a:r>
            <a:endParaRPr lang="en-US" altLang="zh-TW" b="1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在學校的執行落實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科技化評量系統的</a:t>
            </a:r>
            <a:r>
              <a:rPr lang="zh-TW" altLang="en-US" dirty="0" smtClean="0"/>
              <a:t>其他資源應用</a:t>
            </a:r>
            <a:r>
              <a:rPr lang="en-US" altLang="zh-TW" dirty="0" smtClean="0"/>
              <a:t>(</a:t>
            </a:r>
            <a:r>
              <a:rPr lang="zh-TW" altLang="en-US" b="1" dirty="0" smtClean="0"/>
              <a:t>低於猜測分數者實施下修測驗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51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1" y="1383602"/>
            <a:ext cx="8447286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099" y="-158209"/>
            <a:ext cx="7543802" cy="1219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/>
              <a:t>施測後回饋訊息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492919" y="3597965"/>
            <a:ext cx="5215994" cy="111318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6582982" y="2496819"/>
            <a:ext cx="756286" cy="5762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7424530" y="3758813"/>
            <a:ext cx="1202635" cy="80324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7990340" y="2411025"/>
            <a:ext cx="936625" cy="5762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961125" y="612077"/>
            <a:ext cx="1775371" cy="707886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數學科</a:t>
            </a:r>
          </a:p>
        </p:txBody>
      </p:sp>
    </p:spTree>
    <p:extLst>
      <p:ext uri="{BB962C8B-B14F-4D97-AF65-F5344CB8AC3E}">
        <p14:creationId xmlns:p14="http://schemas.microsoft.com/office/powerpoint/2010/main" val="17858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8" y="1253085"/>
            <a:ext cx="69056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95" y="3603461"/>
            <a:ext cx="5638679" cy="315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00098" y="0"/>
            <a:ext cx="7543802" cy="117395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對應</a:t>
            </a:r>
            <a:r>
              <a:rPr lang="zh-TW" altLang="en-US" sz="4400" dirty="0"/>
              <a:t>試題之</a:t>
            </a:r>
            <a:r>
              <a:rPr lang="zh-TW" altLang="en-US" sz="4400" dirty="0" smtClean="0"/>
              <a:t>學習教材</a:t>
            </a:r>
            <a:endParaRPr lang="zh-TW" altLang="en-US" sz="4400" dirty="0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855518" y="3998557"/>
            <a:ext cx="5738856" cy="67020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488177" y="3132894"/>
            <a:ext cx="935037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909777" y="3132894"/>
            <a:ext cx="287338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796506" y="1643534"/>
            <a:ext cx="1312207" cy="5032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994179" y="1257771"/>
            <a:ext cx="1742317" cy="707886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數學科</a:t>
            </a:r>
          </a:p>
        </p:txBody>
      </p:sp>
    </p:spTree>
    <p:extLst>
      <p:ext uri="{BB962C8B-B14F-4D97-AF65-F5344CB8AC3E}">
        <p14:creationId xmlns:p14="http://schemas.microsoft.com/office/powerpoint/2010/main" val="17975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96937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/>
              <a:t>教材－豐富的教學</a:t>
            </a:r>
            <a:r>
              <a:rPr lang="zh-TW" altLang="en-US" sz="4400" dirty="0" smtClean="0"/>
              <a:t>資源</a:t>
            </a:r>
            <a:endParaRPr lang="zh-TW" altLang="en-US" sz="4400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57200" y="1400176"/>
            <a:ext cx="4762500" cy="460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TW" altLang="en-US" sz="2400" b="1" dirty="0">
                <a:latin typeface="華康細黑體(P)" pitchFamily="34" charset="-120"/>
                <a:ea typeface="華康細黑體(P)" pitchFamily="34" charset="-120"/>
              </a:rPr>
              <a:t>補救教學資源平台</a:t>
            </a:r>
            <a:r>
              <a:rPr lang="en-US" altLang="zh-TW" sz="2400" b="1" dirty="0">
                <a:latin typeface="華康細黑體(P)" pitchFamily="34" charset="-120"/>
                <a:ea typeface="華康細黑體(P)" pitchFamily="34" charset="-120"/>
              </a:rPr>
              <a:t>--</a:t>
            </a:r>
            <a:r>
              <a:rPr lang="zh-TW" altLang="en-US" sz="2400" b="1" dirty="0">
                <a:latin typeface="華康細黑體(P)" pitchFamily="34" charset="-120"/>
                <a:ea typeface="華康細黑體(P)" pitchFamily="34" charset="-120"/>
              </a:rPr>
              <a:t>教學資源</a:t>
            </a: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985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5219700" y="1773237"/>
            <a:ext cx="2952750" cy="1506675"/>
          </a:xfrm>
          <a:prstGeom prst="ellips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019925" y="1125538"/>
            <a:ext cx="1776205" cy="707886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數學科</a:t>
            </a:r>
          </a:p>
        </p:txBody>
      </p:sp>
    </p:spTree>
    <p:extLst>
      <p:ext uri="{BB962C8B-B14F-4D97-AF65-F5344CB8AC3E}">
        <p14:creationId xmlns:p14="http://schemas.microsoft.com/office/powerpoint/2010/main" val="39528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1303338"/>
            <a:ext cx="6777969" cy="543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835818" y="84138"/>
            <a:ext cx="7543802" cy="959471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對應</a:t>
            </a:r>
            <a:r>
              <a:rPr lang="zh-TW" altLang="en-US" sz="4400" dirty="0"/>
              <a:t>「基本學習內容」的</a:t>
            </a:r>
            <a:r>
              <a:rPr lang="zh-TW" altLang="en-US" sz="4400" dirty="0" smtClean="0"/>
              <a:t>教材</a:t>
            </a:r>
            <a:endParaRPr lang="zh-TW" altLang="en-US" sz="44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120887" y="4681333"/>
            <a:ext cx="1689652" cy="34787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099437" y="1303338"/>
            <a:ext cx="1766267" cy="707886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數學科</a:t>
            </a:r>
          </a:p>
        </p:txBody>
      </p:sp>
    </p:spTree>
    <p:extLst>
      <p:ext uri="{BB962C8B-B14F-4D97-AF65-F5344CB8AC3E}">
        <p14:creationId xmlns:p14="http://schemas.microsoft.com/office/powerpoint/2010/main" val="42141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84" y="1285499"/>
            <a:ext cx="6223707" cy="549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44312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對應</a:t>
            </a:r>
            <a:r>
              <a:rPr lang="zh-TW" altLang="en-US" sz="4400" dirty="0"/>
              <a:t>「基本學習內容」的</a:t>
            </a:r>
            <a:r>
              <a:rPr lang="zh-TW" altLang="en-US" sz="4400" dirty="0" smtClean="0"/>
              <a:t>教材</a:t>
            </a:r>
            <a:endParaRPr lang="zh-TW" altLang="en-US" sz="44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515899" y="4317862"/>
            <a:ext cx="792162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1191454" y="5406887"/>
            <a:ext cx="3579329" cy="98397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019926" y="1285499"/>
            <a:ext cx="1766266" cy="707886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數學科</a:t>
            </a:r>
          </a:p>
        </p:txBody>
      </p:sp>
    </p:spTree>
    <p:extLst>
      <p:ext uri="{BB962C8B-B14F-4D97-AF65-F5344CB8AC3E}">
        <p14:creationId xmlns:p14="http://schemas.microsoft.com/office/powerpoint/2010/main" val="14450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6" y="1247361"/>
            <a:ext cx="7746997" cy="561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標題 15"/>
          <p:cNvSpPr>
            <a:spLocks noGrp="1"/>
          </p:cNvSpPr>
          <p:nvPr>
            <p:ph type="title"/>
          </p:nvPr>
        </p:nvSpPr>
        <p:spPr>
          <a:xfrm>
            <a:off x="894166" y="100083"/>
            <a:ext cx="7514338" cy="791491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對應「基本學習內容」的</a:t>
            </a:r>
            <a:r>
              <a:rPr lang="zh-TW" altLang="en-US" sz="4400" dirty="0" smtClean="0"/>
              <a:t>教材</a:t>
            </a:r>
            <a:endParaRPr lang="zh-TW" altLang="en-US" sz="4400" dirty="0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77836" y="1649896"/>
            <a:ext cx="5622964" cy="38762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272338" y="891574"/>
            <a:ext cx="1722576" cy="707886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數學科</a:t>
            </a:r>
          </a:p>
        </p:txBody>
      </p:sp>
    </p:spTree>
    <p:extLst>
      <p:ext uri="{BB962C8B-B14F-4D97-AF65-F5344CB8AC3E}">
        <p14:creationId xmlns:p14="http://schemas.microsoft.com/office/powerpoint/2010/main" val="98634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453794" y="1402081"/>
            <a:ext cx="5608668" cy="350084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>
                <a:solidFill>
                  <a:srgbClr val="FF0000"/>
                </a:solidFill>
              </a:rPr>
              <a:t>數學科</a:t>
            </a:r>
            <a:r>
              <a:rPr lang="zh-TW" altLang="en-US" sz="4800" b="1" dirty="0"/>
              <a:t>補救教學</a:t>
            </a:r>
            <a:br>
              <a:rPr lang="zh-TW" altLang="en-US" sz="4800" b="1" dirty="0"/>
            </a:br>
            <a:r>
              <a:rPr lang="zh-TW" altLang="en-US" sz="4800" b="1" dirty="0"/>
              <a:t>的</a:t>
            </a:r>
            <a:r>
              <a:rPr lang="zh-TW" altLang="en-US" sz="4800" b="1" dirty="0" smtClean="0"/>
              <a:t>實務策略二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</a:rPr>
              <a:t>針對單一學生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形圖說文字 2"/>
          <p:cNvSpPr/>
          <p:nvPr/>
        </p:nvSpPr>
        <p:spPr>
          <a:xfrm>
            <a:off x="5655264" y="3379305"/>
            <a:ext cx="3419162" cy="1926728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1001484"/>
            <a:ext cx="8402765" cy="21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圓角矩形 17"/>
          <p:cNvSpPr/>
          <p:nvPr/>
        </p:nvSpPr>
        <p:spPr>
          <a:xfrm>
            <a:off x="5633490" y="2360333"/>
            <a:ext cx="458154" cy="795705"/>
          </a:xfrm>
          <a:prstGeom prst="round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5"/>
          <p:cNvSpPr>
            <a:spLocks noGrp="1"/>
          </p:cNvSpPr>
          <p:nvPr>
            <p:ph type="title"/>
          </p:nvPr>
        </p:nvSpPr>
        <p:spPr>
          <a:xfrm>
            <a:off x="894166" y="100083"/>
            <a:ext cx="7514338" cy="791491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對應</a:t>
            </a:r>
            <a:r>
              <a:rPr lang="zh-TW" altLang="en-US" sz="4400" dirty="0" smtClean="0"/>
              <a:t>「未通過題目」</a:t>
            </a:r>
            <a:r>
              <a:rPr lang="zh-TW" altLang="en-US" sz="4400" dirty="0"/>
              <a:t>的</a:t>
            </a:r>
            <a:r>
              <a:rPr lang="zh-TW" altLang="en-US" sz="4400" dirty="0" smtClean="0"/>
              <a:t>教材</a:t>
            </a:r>
            <a:endParaRPr lang="zh-TW" altLang="en-US" sz="4400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272338" y="891574"/>
            <a:ext cx="1722576" cy="707886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數學科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" y="3268523"/>
            <a:ext cx="4880202" cy="348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348343" y="2320061"/>
            <a:ext cx="1071154" cy="2699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370217" y="1464477"/>
            <a:ext cx="505098" cy="2699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3553096" y="2886073"/>
            <a:ext cx="5077097" cy="2699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877709" y="5240925"/>
            <a:ext cx="1777555" cy="2699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8093663" y="2879267"/>
            <a:ext cx="458154" cy="269966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759698" y="4403267"/>
            <a:ext cx="458154" cy="269966"/>
          </a:xfrm>
          <a:prstGeom prst="round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939246" y="3805645"/>
            <a:ext cx="3055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用法一：平日補救教學</a:t>
            </a:r>
            <a:endParaRPr lang="zh-TW" altLang="en-US" sz="22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939244" y="4399750"/>
            <a:ext cx="297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用法二：寒暑假作業</a:t>
            </a:r>
            <a:endParaRPr lang="zh-TW" altLang="en-US" sz="2400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80046" y="996296"/>
            <a:ext cx="203780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針對單一學生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504721" y="2380620"/>
            <a:ext cx="5467350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>
                <a:solidFill>
                  <a:srgbClr val="FF0000"/>
                </a:solidFill>
              </a:rPr>
              <a:t>國語科</a:t>
            </a:r>
            <a:r>
              <a:rPr lang="zh-TW" altLang="en-US" sz="4800" b="1" dirty="0"/>
              <a:t>補救教學</a:t>
            </a:r>
            <a:br>
              <a:rPr lang="zh-TW" altLang="en-US" sz="4800" b="1" dirty="0"/>
            </a:br>
            <a:r>
              <a:rPr lang="zh-TW" altLang="en-US" sz="4800" b="1" dirty="0"/>
              <a:t>的</a:t>
            </a:r>
            <a:r>
              <a:rPr lang="zh-TW" altLang="en-US" sz="4800" b="1" dirty="0" smtClean="0"/>
              <a:t>實務策略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488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2" y="2176902"/>
            <a:ext cx="81248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848176" y="68401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13565" y="443746"/>
            <a:ext cx="7543802" cy="99742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dirty="0" smtClean="0"/>
              <a:t>轉化</a:t>
            </a:r>
            <a:r>
              <a:rPr lang="zh-TW" altLang="en-US" sz="4400" dirty="0"/>
              <a:t>「測驗試題」為</a:t>
            </a:r>
            <a:r>
              <a:rPr lang="zh-TW" altLang="en-US" sz="4400" dirty="0" smtClean="0"/>
              <a:t>教材</a:t>
            </a:r>
            <a:endParaRPr lang="zh-TW" altLang="en-US" sz="44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49743" y="1441174"/>
            <a:ext cx="1716570" cy="707886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國語科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36588" y="5043609"/>
            <a:ext cx="1526320" cy="3603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528036" y="3279531"/>
            <a:ext cx="1296987" cy="29393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37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4753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補救</a:t>
            </a:r>
            <a:r>
              <a:rPr lang="zh-TW" altLang="en-US" sz="4400" dirty="0"/>
              <a:t>教學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270230" y="1640199"/>
            <a:ext cx="2595389" cy="4229100"/>
          </a:xfrm>
          <a:prstGeom prst="wedgeRoundRectCallout">
            <a:avLst>
              <a:gd name="adj1" fmla="val -76427"/>
              <a:gd name="adj2" fmla="val -1211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  <a:defRPr/>
            </a:pPr>
            <a:r>
              <a:rPr lang="zh-TW" altLang="en-US" sz="21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掙扎奮鬥中的學生</a:t>
            </a:r>
            <a:r>
              <a:rPr lang="en-US" altLang="zh-TW" sz="2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struggling/striving 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learners)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endParaRPr lang="en-US" altLang="zh-TW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欠缺學習自信和家庭支持；</a:t>
            </a:r>
            <a:endParaRPr lang="en-US" altLang="zh-TW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文化、知識資本薄弱，難以適應主流講述教學；</a:t>
            </a:r>
            <a:endParaRPr lang="en-US" altLang="zh-TW" sz="2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zh-TW" alt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教室裡的客人，課堂中迴避學習，教師難以了解其學習狀況。</a:t>
            </a:r>
            <a:endParaRPr lang="en-US" altLang="zh-TW" sz="24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05258" y="2176530"/>
            <a:ext cx="5084428" cy="241305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400" b="1" dirty="0" smtClean="0">
                <a:latin typeface="華康細黑體(P)" pitchFamily="34" charset="-120"/>
                <a:ea typeface="華康細黑體(P)" pitchFamily="34" charset="-120"/>
              </a:rPr>
              <a:t>補救教學是什麼？</a:t>
            </a:r>
            <a:endParaRPr lang="en-US" altLang="zh-TW" sz="2400" b="1" dirty="0" smtClean="0">
              <a:latin typeface="華康細黑體(P)" pitchFamily="34" charset="-120"/>
              <a:ea typeface="華康細黑體(P)" pitchFamily="34" charset="-120"/>
            </a:endParaRPr>
          </a:p>
          <a:p>
            <a:pPr lvl="1">
              <a:lnSpc>
                <a:spcPct val="150000"/>
              </a:lnSpc>
              <a:defRPr/>
            </a:pPr>
            <a:r>
              <a:rPr lang="zh-TW" altLang="en-US" sz="2400" dirty="0" smtClean="0">
                <a:latin typeface="華康細黑體(P)" pitchFamily="34" charset="-120"/>
                <a:ea typeface="華康細黑體(P)" pitchFamily="34" charset="-120"/>
              </a:rPr>
              <a:t>對被篩選出來的學生，找出其學習弱點，實施額外的教學，使其能習得該階段最基本的學習內容。</a:t>
            </a:r>
            <a:endParaRPr lang="en-US" altLang="zh-TW" sz="2400" dirty="0" smtClean="0">
              <a:latin typeface="華康細黑體(P)" pitchFamily="34" charset="-120"/>
              <a:ea typeface="華康細黑體(P)" pitchFamily="34" charset="-120"/>
            </a:endParaRPr>
          </a:p>
          <a:p>
            <a:pPr lvl="1">
              <a:lnSpc>
                <a:spcPct val="150000"/>
              </a:lnSpc>
              <a:defRPr/>
            </a:pPr>
            <a:r>
              <a:rPr lang="zh-TW" altLang="en-US" sz="2400" b="1" dirty="0" smtClean="0">
                <a:solidFill>
                  <a:schemeClr val="accent5"/>
                </a:solidFill>
                <a:latin typeface="華康細黑體(P)" pitchFamily="34" charset="-120"/>
                <a:ea typeface="華康細黑體(P)" pitchFamily="34" charset="-120"/>
              </a:rPr>
              <a:t>師資的學科</a:t>
            </a:r>
            <a:r>
              <a:rPr lang="zh-TW" altLang="en-US" sz="2400" b="1" u="sng" dirty="0" smtClean="0">
                <a:solidFill>
                  <a:schemeClr val="accent5"/>
                </a:solidFill>
                <a:latin typeface="華康細黑體(P)" pitchFamily="34" charset="-120"/>
                <a:ea typeface="華康細黑體(P)" pitchFamily="34" charset="-120"/>
              </a:rPr>
              <a:t>專業</a:t>
            </a:r>
            <a:r>
              <a:rPr lang="zh-TW" altLang="en-US" sz="2400" b="1" dirty="0" smtClean="0">
                <a:solidFill>
                  <a:schemeClr val="accent5"/>
                </a:solidFill>
                <a:latin typeface="華康細黑體(P)" pitchFamily="34" charset="-120"/>
                <a:ea typeface="華康細黑體(P)" pitchFamily="34" charset="-120"/>
              </a:rPr>
              <a:t>要求較高。</a:t>
            </a:r>
            <a:endParaRPr lang="en-US" altLang="zh-TW" sz="2400" b="1" dirty="0" smtClean="0">
              <a:solidFill>
                <a:schemeClr val="accent5"/>
              </a:solidFill>
              <a:latin typeface="華康細黑體(P)" pitchFamily="34" charset="-120"/>
              <a:ea typeface="華康細黑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54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7" y="1165181"/>
            <a:ext cx="7921618" cy="554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6235" y="0"/>
            <a:ext cx="6609521" cy="1029335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/>
              <a:t>轉化「測驗試題」為教材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98599" y="811238"/>
            <a:ext cx="1756327" cy="707886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國語科</a:t>
            </a:r>
          </a:p>
        </p:txBody>
      </p:sp>
    </p:spTree>
    <p:extLst>
      <p:ext uri="{BB962C8B-B14F-4D97-AF65-F5344CB8AC3E}">
        <p14:creationId xmlns:p14="http://schemas.microsoft.com/office/powerpoint/2010/main" val="23728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45774"/>
            <a:ext cx="8102664" cy="748748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施測後回饋訊息－提供教學</a:t>
            </a:r>
            <a:r>
              <a:rPr lang="zh-TW" altLang="en-US" sz="4400" dirty="0" smtClean="0"/>
              <a:t>建議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8370887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68313" y="4149725"/>
            <a:ext cx="1366837" cy="287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003800" y="4797425"/>
            <a:ext cx="1366838" cy="5762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039804" y="983836"/>
            <a:ext cx="1726372" cy="707886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國語科</a:t>
            </a:r>
          </a:p>
        </p:txBody>
      </p:sp>
    </p:spTree>
    <p:extLst>
      <p:ext uri="{BB962C8B-B14F-4D97-AF65-F5344CB8AC3E}">
        <p14:creationId xmlns:p14="http://schemas.microsoft.com/office/powerpoint/2010/main" val="16861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3" y="1119118"/>
            <a:ext cx="8537891" cy="514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088" y="258536"/>
            <a:ext cx="80660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FF0000"/>
                </a:solidFill>
                <a:latin typeface="華康細黑體(P)" pitchFamily="34" charset="-120"/>
                <a:ea typeface="華康細黑體(P)" pitchFamily="34" charset="-120"/>
              </a:rPr>
              <a:t>施</a:t>
            </a:r>
            <a:r>
              <a:rPr lang="zh-TW" altLang="en-US" sz="4000" dirty="0">
                <a:solidFill>
                  <a:srgbClr val="FF0000"/>
                </a:solidFill>
                <a:latin typeface="華康細黑體(P)" pitchFamily="34" charset="-120"/>
                <a:ea typeface="華康細黑體(P)" pitchFamily="34" charset="-120"/>
              </a:rPr>
              <a:t>測後回饋訊息</a:t>
            </a:r>
            <a:r>
              <a:rPr lang="zh-TW" altLang="en-US" sz="4000" dirty="0">
                <a:latin typeface="華康細黑體(P)" pitchFamily="34" charset="-120"/>
                <a:ea typeface="華康細黑體(P)" pitchFamily="34" charset="-120"/>
              </a:rPr>
              <a:t>－提供教學建議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64387" y="966422"/>
            <a:ext cx="1728787" cy="707886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國語科</a:t>
            </a:r>
          </a:p>
        </p:txBody>
      </p:sp>
    </p:spTree>
    <p:extLst>
      <p:ext uri="{BB962C8B-B14F-4D97-AF65-F5344CB8AC3E}">
        <p14:creationId xmlns:p14="http://schemas.microsoft.com/office/powerpoint/2010/main" val="1212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99" y="474782"/>
            <a:ext cx="4056391" cy="631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49618" y="210655"/>
            <a:ext cx="1761332" cy="707886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國語科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67" y="474782"/>
            <a:ext cx="4235313" cy="62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1"/>
            <a:ext cx="7543802" cy="94052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國語科補救教學策略</a:t>
            </a:r>
            <a:endParaRPr lang="zh-TW" altLang="en-US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8" y="3177131"/>
            <a:ext cx="3690937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4" y="1194666"/>
            <a:ext cx="4165826" cy="170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62" y="1258640"/>
            <a:ext cx="3542859" cy="529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2569777" y="2142309"/>
            <a:ext cx="356303" cy="687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420245" y="3631476"/>
            <a:ext cx="356303" cy="274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3815102" y="2555571"/>
            <a:ext cx="939778" cy="274715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823810" y="5390606"/>
            <a:ext cx="461181" cy="384196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815102" y="6037997"/>
            <a:ext cx="600144" cy="488699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3823810" y="4909930"/>
            <a:ext cx="591435" cy="404101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 rot="5400000">
            <a:off x="6438482" y="4547434"/>
            <a:ext cx="680854" cy="3661984"/>
          </a:xfrm>
          <a:prstGeom prst="wedgeRoundRect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949688" y="6162261"/>
            <a:ext cx="35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找到對應錯誤題目的教材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9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445086" y="2340864"/>
            <a:ext cx="5467350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>
                <a:solidFill>
                  <a:srgbClr val="FF0000"/>
                </a:solidFill>
              </a:rPr>
              <a:t>英語科</a:t>
            </a:r>
            <a:r>
              <a:rPr lang="zh-TW" altLang="en-US" sz="4800" b="1" dirty="0"/>
              <a:t>補救</a:t>
            </a:r>
            <a:r>
              <a:rPr lang="zh-TW" altLang="en-US" sz="4800" b="1" dirty="0" smtClean="0"/>
              <a:t>教學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r>
              <a:rPr lang="zh-TW" altLang="en-US" sz="4800" b="1" dirty="0" smtClean="0"/>
              <a:t>的實務策略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400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98" y="1084263"/>
            <a:ext cx="6357096" cy="551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19150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基本學習內容－了解目標</a:t>
            </a:r>
            <a:r>
              <a:rPr lang="zh-TW" altLang="en-US" sz="4400" dirty="0" smtClean="0"/>
              <a:t>基準</a:t>
            </a:r>
            <a:endParaRPr lang="zh-TW" altLang="en-US" sz="4400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56209" y="1533662"/>
            <a:ext cx="936625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747178" y="4293704"/>
            <a:ext cx="4756865" cy="47707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532243" y="4850365"/>
            <a:ext cx="1093306" cy="9043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049743" y="1109663"/>
            <a:ext cx="1746388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英語科</a:t>
            </a:r>
          </a:p>
        </p:txBody>
      </p:sp>
    </p:spTree>
    <p:extLst>
      <p:ext uri="{BB962C8B-B14F-4D97-AF65-F5344CB8AC3E}">
        <p14:creationId xmlns:p14="http://schemas.microsoft.com/office/powerpoint/2010/main" val="30581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798909" y="199899"/>
            <a:ext cx="7543802" cy="987552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基本學習內容－了解目標</a:t>
            </a:r>
            <a:r>
              <a:rPr lang="zh-TW" altLang="en-US" sz="4400" dirty="0" smtClean="0"/>
              <a:t>基準</a:t>
            </a:r>
            <a:endParaRPr lang="zh-TW" altLang="en-US" sz="4400" dirty="0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3CB1-865A-4C56-9CC9-58C2DB3D1A37}" type="slidenum">
              <a:rPr lang="zh-TW" altLang="en-US" smtClean="0"/>
              <a:pPr/>
              <a:t>37</a:t>
            </a:fld>
            <a:endParaRPr lang="zh-TW" altLang="en-US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018062" y="1187451"/>
            <a:ext cx="1728373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英語科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" y="2175003"/>
            <a:ext cx="903605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07774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應用教學資源的英語教材</a:t>
            </a:r>
            <a:endParaRPr lang="zh-TW" altLang="en-US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25" y="1333155"/>
            <a:ext cx="6777969" cy="543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3101008" y="6033052"/>
            <a:ext cx="2276062" cy="73526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018062" y="1187451"/>
            <a:ext cx="1728373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英語科</a:t>
            </a:r>
          </a:p>
        </p:txBody>
      </p:sp>
    </p:spTree>
    <p:extLst>
      <p:ext uri="{BB962C8B-B14F-4D97-AF65-F5344CB8AC3E}">
        <p14:creationId xmlns:p14="http://schemas.microsoft.com/office/powerpoint/2010/main" val="36363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2" y="3171610"/>
            <a:ext cx="6363247" cy="348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流程圖: 文件 6"/>
          <p:cNvSpPr/>
          <p:nvPr/>
        </p:nvSpPr>
        <p:spPr>
          <a:xfrm rot="10800000">
            <a:off x="6714309" y="2137247"/>
            <a:ext cx="2310421" cy="1729409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3CB1-865A-4C56-9CC9-58C2DB3D1A37}" type="slidenum">
              <a:rPr lang="zh-TW" altLang="en-US" smtClean="0"/>
              <a:pPr/>
              <a:t>39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019925" y="115888"/>
            <a:ext cx="1871663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英語科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2" y="115888"/>
            <a:ext cx="6506937" cy="30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647" y="2914091"/>
            <a:ext cx="2043941" cy="82345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869519" y="2387775"/>
            <a:ext cx="9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善用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744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60" y="0"/>
            <a:ext cx="4846740" cy="33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0368" y="1508911"/>
            <a:ext cx="4850454" cy="1219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/>
              <a:t>今日的補救教學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49563" y="3452639"/>
            <a:ext cx="5327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4800" dirty="0">
                <a:solidFill>
                  <a:srgbClr val="000099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以人文體現關懷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93232" y="4599424"/>
            <a:ext cx="5040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4800" dirty="0">
                <a:solidFill>
                  <a:srgbClr val="000099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以科技帶動效率</a:t>
            </a:r>
          </a:p>
        </p:txBody>
      </p:sp>
    </p:spTree>
    <p:extLst>
      <p:ext uri="{BB962C8B-B14F-4D97-AF65-F5344CB8AC3E}">
        <p14:creationId xmlns:p14="http://schemas.microsoft.com/office/powerpoint/2010/main" val="15159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3CB1-865A-4C56-9CC9-58C2DB3D1A37}" type="slidenum">
              <a:rPr lang="zh-TW" altLang="en-US" smtClean="0"/>
              <a:pPr/>
              <a:t>40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019925" y="115888"/>
            <a:ext cx="1871663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英語科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46" y="823774"/>
            <a:ext cx="4347642" cy="519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" y="823774"/>
            <a:ext cx="4386970" cy="537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445085" y="2340864"/>
            <a:ext cx="6023053" cy="1828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/>
              <a:t>在學校的</a:t>
            </a:r>
            <a:r>
              <a:rPr lang="zh-TW" altLang="en-US" sz="4800" b="1" dirty="0"/>
              <a:t>執行落實</a:t>
            </a:r>
            <a:br>
              <a:rPr lang="zh-TW" altLang="en-US" sz="4800" b="1" dirty="0"/>
            </a:br>
            <a:r>
              <a:rPr lang="zh-TW" altLang="en-US" sz="4800" b="1" dirty="0">
                <a:solidFill>
                  <a:srgbClr val="FF0000"/>
                </a:solidFill>
              </a:rPr>
              <a:t>把每一個孩子帶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上來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5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標題 154"/>
          <p:cNvSpPr>
            <a:spLocks noGrp="1"/>
          </p:cNvSpPr>
          <p:nvPr>
            <p:ph type="title"/>
          </p:nvPr>
        </p:nvSpPr>
        <p:spPr>
          <a:xfrm>
            <a:off x="457200" y="139148"/>
            <a:ext cx="8229600" cy="88796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4400" dirty="0"/>
              <a:t>把每一個孩子帶上來</a:t>
            </a:r>
          </a:p>
        </p:txBody>
      </p:sp>
      <p:sp>
        <p:nvSpPr>
          <p:cNvPr id="50" name="Espace réservé du contenu 2"/>
          <p:cNvSpPr>
            <a:spLocks/>
          </p:cNvSpPr>
          <p:nvPr/>
        </p:nvSpPr>
        <p:spPr bwMode="auto">
          <a:xfrm>
            <a:off x="684213" y="1773238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Titre 1"/>
          <p:cNvSpPr>
            <a:spLocks/>
          </p:cNvSpPr>
          <p:nvPr/>
        </p:nvSpPr>
        <p:spPr bwMode="auto">
          <a:xfrm>
            <a:off x="539750" y="1268413"/>
            <a:ext cx="6048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zh-TW" sz="36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※</a:t>
            </a:r>
            <a:r>
              <a:rPr lang="zh-TW" altLang="fr-FR" sz="36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五月</a:t>
            </a:r>
            <a:r>
              <a:rPr lang="zh-TW" altLang="fr-FR" sz="3600" dirty="0">
                <a:latin typeface="華康儷細黑(P)" panose="020B0300000000000000" pitchFamily="34" charset="-120"/>
                <a:ea typeface="華康儷細黑(P)" panose="020B0300000000000000" pitchFamily="34" charset="-120"/>
                <a:hlinkClick r:id="rId3" action="ppaction://hlinkfile"/>
              </a:rPr>
              <a:t>篩選測驗</a:t>
            </a:r>
            <a:r>
              <a:rPr lang="zh-TW" altLang="en-US" sz="36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未通過</a:t>
            </a:r>
            <a:endParaRPr lang="fr-FR" altLang="zh-TW" sz="3600" dirty="0"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867400" y="2781300"/>
            <a:ext cx="28082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TW" altLang="en-US" sz="2400" b="1" dirty="0">
                <a:solidFill>
                  <a:srgbClr val="F8162C"/>
                </a:solidFill>
                <a:latin typeface="Arial" charset="0"/>
              </a:rPr>
              <a:t> </a:t>
            </a:r>
            <a:r>
              <a:rPr lang="en-US" altLang="zh-TW" sz="2400" b="1" dirty="0">
                <a:solidFill>
                  <a:srgbClr val="F8162C"/>
                </a:solidFill>
                <a:latin typeface="Arial" charset="0"/>
              </a:rPr>
              <a:t>1</a:t>
            </a:r>
            <a:r>
              <a:rPr lang="en-US" altLang="zh-TW" sz="2400" b="1" dirty="0" smtClean="0">
                <a:solidFill>
                  <a:srgbClr val="F8162C"/>
                </a:solidFill>
                <a:latin typeface="Arial" charset="0"/>
              </a:rPr>
              <a:t>.</a:t>
            </a:r>
            <a:r>
              <a:rPr lang="zh-TW" altLang="en-US" sz="2400" b="1" dirty="0" smtClean="0">
                <a:solidFill>
                  <a:srgbClr val="F8162C"/>
                </a:solidFill>
                <a:latin typeface="Arial" charset="0"/>
              </a:rPr>
              <a:t>測驗報告</a:t>
            </a:r>
            <a:r>
              <a:rPr lang="zh-TW" altLang="en-US" sz="2400" b="1" dirty="0">
                <a:solidFill>
                  <a:srgbClr val="F8162C"/>
                </a:solidFill>
                <a:latin typeface="Arial" charset="0"/>
              </a:rPr>
              <a:t>統計表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TW" altLang="en-US" sz="2400" b="1" dirty="0">
                <a:solidFill>
                  <a:srgbClr val="F8162C"/>
                </a:solidFill>
                <a:latin typeface="Arial" charset="0"/>
              </a:rPr>
              <a:t> </a:t>
            </a:r>
            <a:r>
              <a:rPr lang="en-US" altLang="zh-TW" sz="2400" b="1" dirty="0">
                <a:solidFill>
                  <a:srgbClr val="F8162C"/>
                </a:solidFill>
                <a:latin typeface="Arial" charset="0"/>
              </a:rPr>
              <a:t>2.</a:t>
            </a:r>
            <a:r>
              <a:rPr lang="zh-TW" altLang="en-US" sz="2400" b="1" dirty="0">
                <a:solidFill>
                  <a:srgbClr val="F8162C"/>
                </a:solidFill>
                <a:latin typeface="Arial" charset="0"/>
              </a:rPr>
              <a:t>找對應教材補救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2987675" y="3070225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0000CC"/>
                </a:solidFill>
                <a:latin typeface="Arial" charset="0"/>
              </a:rPr>
              <a:t>入班集中補救</a:t>
            </a:r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971550" y="2565400"/>
            <a:ext cx="4535488" cy="3960813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>
            <a:off x="3203575" y="2565400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3203575" y="4437063"/>
            <a:ext cx="201612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 flipH="1">
            <a:off x="1331913" y="4437063"/>
            <a:ext cx="18716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3203575" y="3286125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0000CC"/>
                </a:solidFill>
                <a:latin typeface="Arial" charset="0"/>
              </a:rPr>
              <a:t>入班集中補救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3348038" y="3933825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latin typeface="Arial" charset="0"/>
              </a:rPr>
              <a:t>暑假、學期</a:t>
            </a:r>
            <a:r>
              <a:rPr lang="zh-TW" altLang="en-US" sz="1800" b="1">
                <a:latin typeface="Arial" charset="0"/>
              </a:rPr>
              <a:t>開班</a:t>
            </a: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187450" y="364490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0000CC"/>
                </a:solidFill>
                <a:latin typeface="Arial" charset="0"/>
              </a:rPr>
              <a:t>到安親班補救</a:t>
            </a: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2266950" y="530225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0000CC"/>
                </a:solidFill>
                <a:latin typeface="Arial" charset="0"/>
              </a:rPr>
              <a:t>老師自行補救</a:t>
            </a: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1403350" y="4149725"/>
            <a:ext cx="172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b="1">
                <a:latin typeface="Arial" charset="0"/>
              </a:rPr>
              <a:t>老師提供教材（作業）</a:t>
            </a: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3203575" y="3286125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solidFill>
                  <a:srgbClr val="0000CC"/>
                </a:solidFill>
                <a:latin typeface="Arial" charset="0"/>
              </a:rPr>
              <a:t>入班集中補救</a:t>
            </a:r>
          </a:p>
        </p:txBody>
      </p:sp>
      <p:pic>
        <p:nvPicPr>
          <p:cNvPr id="66" name="Picture 21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37063"/>
            <a:ext cx="179546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3027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凡</a:t>
            </a:r>
            <a:r>
              <a:rPr lang="zh-TW" altLang="en-US" sz="4400" dirty="0"/>
              <a:t>走過必留下</a:t>
            </a:r>
            <a:r>
              <a:rPr lang="zh-TW" altLang="en-US" sz="4400" dirty="0" smtClean="0"/>
              <a:t>痕跡</a:t>
            </a:r>
            <a:endParaRPr lang="zh-TW" altLang="en-US" sz="4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9" y="2110408"/>
            <a:ext cx="7500667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2874" y="1439036"/>
            <a:ext cx="8216901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期末彙整</a:t>
            </a:r>
            <a:r>
              <a:rPr lang="en-US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：</a:t>
            </a: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★未</a:t>
            </a:r>
            <a:r>
              <a:rPr lang="zh-TW" altLang="en-US" sz="32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通過學生補救教學一覽表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 </a:t>
            </a: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                   </a:t>
            </a:r>
            <a:r>
              <a:rPr lang="en-US" altLang="zh-TW" sz="32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★</a:t>
            </a: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學生測驗報告</a:t>
            </a:r>
            <a:r>
              <a:rPr lang="en-US" altLang="zh-TW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(</a:t>
            </a: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統計表</a:t>
            </a:r>
            <a:r>
              <a:rPr lang="en-US" altLang="zh-TW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)</a:t>
            </a:r>
            <a:endParaRPr lang="en-US" altLang="zh-TW" sz="3200" dirty="0"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                       </a:t>
            </a:r>
            <a:r>
              <a:rPr lang="en-US" altLang="zh-TW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(</a:t>
            </a: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數學科教學計畫</a:t>
            </a:r>
            <a:r>
              <a:rPr lang="en-US" altLang="zh-TW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TW" sz="32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 </a:t>
            </a:r>
            <a:r>
              <a:rPr lang="en-US" altLang="zh-TW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                   </a:t>
            </a:r>
            <a:r>
              <a:rPr lang="en-US" altLang="zh-TW" sz="32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★</a:t>
            </a: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習寫過的基本學習內容教材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86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10" y="1461052"/>
            <a:ext cx="8268399" cy="460181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07774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/>
              <a:t>班級補救</a:t>
            </a:r>
            <a:r>
              <a:rPr lang="zh-TW" altLang="en-US" sz="4400" dirty="0" smtClean="0"/>
              <a:t>教學追蹤輔導一覽表</a:t>
            </a:r>
            <a:endParaRPr lang="zh-TW" altLang="en-US" sz="4400" dirty="0"/>
          </a:p>
        </p:txBody>
      </p:sp>
      <p:sp>
        <p:nvSpPr>
          <p:cNvPr id="6" name="Espace réservé du contenu 2"/>
          <p:cNvSpPr>
            <a:spLocks/>
          </p:cNvSpPr>
          <p:nvPr/>
        </p:nvSpPr>
        <p:spPr bwMode="auto">
          <a:xfrm>
            <a:off x="684213" y="1773238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2775" y="1958010"/>
            <a:ext cx="208722" cy="178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242391" y="3130826"/>
            <a:ext cx="556591" cy="2335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861824" y="1908315"/>
            <a:ext cx="415853" cy="268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4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655638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/>
              <a:t>補救教學</a:t>
            </a:r>
            <a:r>
              <a:rPr lang="zh-TW" altLang="en-US" sz="4400" dirty="0" smtClean="0"/>
              <a:t>班進步檢核一覽表</a:t>
            </a:r>
            <a:endParaRPr lang="zh-TW" altLang="en-US" sz="4400" dirty="0"/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684213" y="1773238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420721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55875" y="2708275"/>
            <a:ext cx="649288" cy="26654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31635" y="1404939"/>
            <a:ext cx="688078" cy="27477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46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333" y="377952"/>
            <a:ext cx="7543802" cy="844561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學生測驗報告統計表</a:t>
            </a:r>
            <a:endParaRPr lang="zh-TW" altLang="en-US" sz="4400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5" y="1292087"/>
            <a:ext cx="7792337" cy="489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047461" y="2226365"/>
            <a:ext cx="4939748" cy="208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208104" y="2623931"/>
            <a:ext cx="3098031" cy="238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1702929" y="450850"/>
            <a:ext cx="5735764" cy="74612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數學科教學計畫</a:t>
            </a:r>
            <a:endParaRPr lang="zh-TW" altLang="en-US" sz="4400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519" y="1196975"/>
            <a:ext cx="8158583" cy="49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1702929" y="450850"/>
            <a:ext cx="5735764" cy="74612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/>
              <a:t>基本學習內容教材</a:t>
            </a: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1210492"/>
            <a:ext cx="3805646" cy="5269742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60" y="1210491"/>
            <a:ext cx="3701943" cy="526974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985760" y="2368731"/>
            <a:ext cx="243840" cy="592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7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445085" y="2340864"/>
            <a:ext cx="6023053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 smtClean="0"/>
              <a:t>科技</a:t>
            </a:r>
            <a:r>
              <a:rPr lang="zh-TW" altLang="en-US" sz="4800" b="1" dirty="0"/>
              <a:t>化評量</a:t>
            </a:r>
            <a:r>
              <a:rPr lang="zh-TW" altLang="en-US" sz="4800" b="1" dirty="0" smtClean="0"/>
              <a:t>系統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r>
              <a:rPr lang="zh-TW" altLang="en-US" sz="4800" b="1" dirty="0" smtClean="0"/>
              <a:t>其它</a:t>
            </a:r>
            <a:r>
              <a:rPr lang="zh-TW" altLang="en-US" sz="4800" b="1" dirty="0"/>
              <a:t>資源</a:t>
            </a:r>
            <a:r>
              <a:rPr lang="zh-TW" altLang="en-US" sz="4800" b="1" dirty="0" smtClean="0"/>
              <a:t>應用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761889" y="2415208"/>
            <a:ext cx="5143502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/>
              <a:t>補救教學的</a:t>
            </a:r>
            <a:br>
              <a:rPr lang="zh-TW" altLang="en-US" sz="4800" b="1" dirty="0"/>
            </a:br>
            <a:r>
              <a:rPr lang="zh-TW" altLang="en-US" sz="4800" b="1" dirty="0" smtClean="0"/>
              <a:t>理念</a:t>
            </a:r>
            <a:r>
              <a:rPr lang="zh-TW" altLang="en-US" sz="4800" b="1" dirty="0"/>
              <a:t>與機制</a:t>
            </a:r>
          </a:p>
        </p:txBody>
      </p:sp>
    </p:spTree>
    <p:extLst>
      <p:ext uri="{BB962C8B-B14F-4D97-AF65-F5344CB8AC3E}">
        <p14:creationId xmlns:p14="http://schemas.microsoft.com/office/powerpoint/2010/main" val="37582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95" y="2844140"/>
            <a:ext cx="4895850" cy="120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684213" y="1773238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540959"/>
            <a:ext cx="7543802" cy="655638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/>
              <a:t>低於猜測分數的</a:t>
            </a:r>
            <a:r>
              <a:rPr lang="zh-TW" altLang="en-US" sz="4400" dirty="0" smtClean="0"/>
              <a:t>處理</a:t>
            </a:r>
            <a:endParaRPr lang="zh-TW" altLang="en-US" sz="4400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801380772"/>
              </p:ext>
            </p:extLst>
          </p:nvPr>
        </p:nvGraphicFramePr>
        <p:xfrm>
          <a:off x="-385899" y="3366896"/>
          <a:ext cx="6096000" cy="331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1" y="1153161"/>
            <a:ext cx="1834788" cy="7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192634" y="4401698"/>
            <a:ext cx="2551611" cy="769441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下修測驗</a:t>
            </a:r>
            <a:endParaRPr lang="zh-TW" altLang="en-US" sz="4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上彎箭號 5"/>
          <p:cNvSpPr/>
          <p:nvPr/>
        </p:nvSpPr>
        <p:spPr>
          <a:xfrm>
            <a:off x="4608513" y="5154598"/>
            <a:ext cx="3107282" cy="106332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487886" y="2403566"/>
            <a:ext cx="731520" cy="1981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6" y="1834200"/>
            <a:ext cx="84105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3952900" y="3364289"/>
            <a:ext cx="487680" cy="556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5348040" y="3258175"/>
            <a:ext cx="1402080" cy="7691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7425873" y="2979705"/>
            <a:ext cx="1318372" cy="10680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6583680" y="1834200"/>
            <a:ext cx="635726" cy="933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8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655638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/>
              <a:t>下修測驗</a:t>
            </a:r>
            <a:r>
              <a:rPr lang="en-US" altLang="zh-TW" sz="4400" dirty="0"/>
              <a:t>—</a:t>
            </a:r>
            <a:r>
              <a:rPr lang="zh-TW" altLang="en-US" sz="4400" dirty="0"/>
              <a:t>找到補救起點</a:t>
            </a:r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684213" y="1773238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33" y="1146556"/>
            <a:ext cx="6478003" cy="56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4" y="869329"/>
            <a:ext cx="9099765" cy="38481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4" y="4234070"/>
            <a:ext cx="8915398" cy="2507421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684213" y="1773238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19061" y="2087458"/>
            <a:ext cx="1997766" cy="44687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 flipV="1">
            <a:off x="684212" y="5740184"/>
            <a:ext cx="7848601" cy="55901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6612" y="751347"/>
            <a:ext cx="7543802" cy="655638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/>
              <a:t>依學生診斷報告進行課程規劃</a:t>
            </a:r>
            <a:br>
              <a:rPr lang="zh-TW" altLang="en-US" sz="4400" dirty="0"/>
            </a:br>
            <a:r>
              <a:rPr lang="zh-TW" altLang="en-US" sz="3200" dirty="0"/>
              <a:t>（全年級統計）</a:t>
            </a:r>
          </a:p>
        </p:txBody>
      </p:sp>
    </p:spTree>
    <p:extLst>
      <p:ext uri="{BB962C8B-B14F-4D97-AF65-F5344CB8AC3E}">
        <p14:creationId xmlns:p14="http://schemas.microsoft.com/office/powerpoint/2010/main" val="11088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655638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/>
              <a:t>學生測驗歷程－個人歷次紀錄</a:t>
            </a:r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684213" y="1773238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TW" altLang="en-US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424863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64163" y="3141663"/>
            <a:ext cx="287337" cy="7921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419475" y="3357563"/>
            <a:ext cx="720725" cy="2735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23850" y="5229225"/>
            <a:ext cx="1008063" cy="2873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81450"/>
            <a:ext cx="70929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492500" y="3933825"/>
            <a:ext cx="792163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2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2689" y="4446545"/>
            <a:ext cx="7319572" cy="46840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不放棄每一個孩子</a:t>
            </a:r>
            <a:b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今日及時的提攜</a:t>
            </a:r>
            <a:b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成就孩子更美好的未來</a:t>
            </a:r>
          </a:p>
        </p:txBody>
      </p:sp>
    </p:spTree>
    <p:extLst>
      <p:ext uri="{BB962C8B-B14F-4D97-AF65-F5344CB8AC3E}">
        <p14:creationId xmlns:p14="http://schemas.microsoft.com/office/powerpoint/2010/main" val="16370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474" y="434009"/>
            <a:ext cx="8816008" cy="798443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補救</a:t>
            </a:r>
            <a:r>
              <a:rPr lang="zh-TW" altLang="en-US" sz="4400" dirty="0"/>
              <a:t>教學</a:t>
            </a:r>
            <a:r>
              <a:rPr lang="zh-TW" altLang="en-US" sz="4400" dirty="0" smtClean="0"/>
              <a:t>的理念</a:t>
            </a:r>
            <a:endParaRPr lang="zh-TW" altLang="en-US" sz="4400" dirty="0"/>
          </a:p>
        </p:txBody>
      </p:sp>
      <p:sp>
        <p:nvSpPr>
          <p:cNvPr id="3" name="矩形 2"/>
          <p:cNvSpPr/>
          <p:nvPr/>
        </p:nvSpPr>
        <p:spPr>
          <a:xfrm>
            <a:off x="1591055" y="1659283"/>
            <a:ext cx="643632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針對一群因為</a:t>
            </a:r>
            <a:r>
              <a:rPr kumimoji="0" lang="zh-TW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前一階段的學習結果不足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，而</a:t>
            </a:r>
            <a:r>
              <a:rPr kumimoji="0" lang="zh-TW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無法順利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進行現階段學習內容的對象，</a:t>
            </a:r>
            <a:r>
              <a:rPr kumimoji="0" lang="zh-TW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提供一系列基本學力的再訓練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，以</a:t>
            </a:r>
            <a:r>
              <a:rPr kumimoji="0" lang="zh-TW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強化其可以順利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進行現階段內容的學習。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華康細黑體(P)" pitchFamily="34" charset="-120"/>
              <a:ea typeface="華康細黑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57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683" y="203751"/>
            <a:ext cx="8961317" cy="897835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基本學習內容</a:t>
            </a:r>
            <a:endParaRPr lang="zh-TW" altLang="en-US" sz="4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1477963"/>
            <a:ext cx="3620278" cy="46166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400" b="1" dirty="0">
                <a:latin typeface="華康細黑體(P)" pitchFamily="34" charset="-120"/>
                <a:ea typeface="華康細黑體(P)" pitchFamily="34" charset="-120"/>
              </a:rPr>
              <a:t>界定基本學力－標準參照</a:t>
            </a:r>
          </a:p>
        </p:txBody>
      </p:sp>
      <p:sp>
        <p:nvSpPr>
          <p:cNvPr id="6" name="Espace réservé du contenu 2"/>
          <p:cNvSpPr>
            <a:spLocks/>
          </p:cNvSpPr>
          <p:nvPr/>
        </p:nvSpPr>
        <p:spPr bwMode="auto">
          <a:xfrm>
            <a:off x="1547813" y="1990979"/>
            <a:ext cx="6400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36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無論課程綱要或課程標準如何改變或教材如何重編，學生在該年級之</a:t>
            </a:r>
            <a:r>
              <a:rPr lang="zh-TW" altLang="en-US" sz="3600" b="1" u="sng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工具學科</a:t>
            </a:r>
            <a:r>
              <a:rPr lang="zh-TW" altLang="en-US" sz="3600" b="1" u="sng" dirty="0">
                <a:solidFill>
                  <a:schemeClr val="tx1">
                    <a:lumMod val="75000"/>
                  </a:schemeClr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必須習得的最基本內容</a:t>
            </a:r>
            <a:endParaRPr lang="fr-CA" altLang="zh-TW" sz="3600" b="1" u="sng" dirty="0">
              <a:solidFill>
                <a:schemeClr val="tx1">
                  <a:lumMod val="75000"/>
                </a:schemeClr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buFont typeface="Arial" charset="0"/>
              <a:buChar char="•"/>
            </a:pPr>
            <a:endParaRPr lang="fr-CA" altLang="zh-TW" sz="32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71334" y="5064676"/>
            <a:ext cx="3024187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400" dirty="0">
                <a:solidFill>
                  <a:srgbClr val="000099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國語文、英語、數學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011863" y="4365625"/>
            <a:ext cx="6477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4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01404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補救</a:t>
            </a:r>
            <a:r>
              <a:rPr lang="zh-TW" altLang="en-US" sz="4400" dirty="0"/>
              <a:t>教學的</a:t>
            </a:r>
            <a:r>
              <a:rPr lang="zh-TW" altLang="en-US" sz="4400" dirty="0" smtClean="0"/>
              <a:t>機制</a:t>
            </a:r>
            <a:endParaRPr lang="en-US" altLang="zh-TW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1" y="1679714"/>
            <a:ext cx="8190664" cy="204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991428" y="3753304"/>
            <a:ext cx="17220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800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提報成績落後學生進行施測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1800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5</a:t>
            </a:r>
            <a:r>
              <a:rPr kumimoji="1" lang="zh-TW" altLang="en-US" sz="1800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月篩選測驗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1800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找出目標學生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1800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(</a:t>
            </a:r>
            <a:r>
              <a:rPr kumimoji="1" lang="zh-TW" altLang="en-US" sz="1800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施測未通過</a:t>
            </a:r>
            <a:r>
              <a:rPr kumimoji="1" lang="en-US" altLang="zh-TW" sz="1800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19" y="3723039"/>
            <a:ext cx="1865612" cy="267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6" y="3723742"/>
            <a:ext cx="1897746" cy="178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0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539692" y="2333076"/>
            <a:ext cx="1223962" cy="511785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50000">
                <a:srgbClr val="FFFF99"/>
              </a:gs>
              <a:gs pos="100000">
                <a:srgbClr val="CCCC00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B8B4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zh-TW" altLang="en-US" b="1">
              <a:ea typeface="標楷體" pitchFamily="65" charset="-12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539692" y="3046137"/>
            <a:ext cx="1223962" cy="557763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50000">
                <a:srgbClr val="FFFF99"/>
              </a:gs>
              <a:gs pos="100000">
                <a:srgbClr val="CCCC00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B8B4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zh-TW" altLang="en-US" b="1">
              <a:ea typeface="標楷體" pitchFamily="65" charset="-12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539692" y="3828255"/>
            <a:ext cx="1223962" cy="506354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50000">
                <a:srgbClr val="FFFF99"/>
              </a:gs>
              <a:gs pos="100000">
                <a:srgbClr val="CCCC00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B8B4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zh-TW" altLang="en-US" b="1">
              <a:ea typeface="標楷體" pitchFamily="65" charset="-12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539692" y="4589585"/>
            <a:ext cx="1223962" cy="556414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50000">
                <a:srgbClr val="FFFF99"/>
              </a:gs>
              <a:gs pos="100000">
                <a:srgbClr val="CCCC00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B8B4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zh-TW" altLang="en-US" b="1"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1"/>
            <a:ext cx="7543802" cy="89502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補救</a:t>
            </a:r>
            <a:r>
              <a:rPr lang="zh-TW" altLang="en-US" sz="4400" dirty="0"/>
              <a:t>教學的測驗和</a:t>
            </a:r>
            <a:r>
              <a:rPr lang="zh-TW" altLang="en-US" sz="4400" dirty="0" smtClean="0"/>
              <a:t>結案</a:t>
            </a:r>
            <a:endParaRPr lang="zh-TW" altLang="en-US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4" y="1639957"/>
            <a:ext cx="8527124" cy="401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9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2468</TotalTime>
  <Words>892</Words>
  <Application>Microsoft Office PowerPoint</Application>
  <PresentationFormat>如螢幕大小 (4:3)</PresentationFormat>
  <Paragraphs>164</Paragraphs>
  <Slides>54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55" baseType="lpstr">
      <vt:lpstr>大自然插畫 16X9</vt:lpstr>
      <vt:lpstr>科技評量系統的教學應用 </vt:lpstr>
      <vt:lpstr>研習內容綱要</vt:lpstr>
      <vt:lpstr>補救教學</vt:lpstr>
      <vt:lpstr>今日的補救教學</vt:lpstr>
      <vt:lpstr>補救教學的 理念與機制</vt:lpstr>
      <vt:lpstr>補救教學的理念</vt:lpstr>
      <vt:lpstr>基本學習內容</vt:lpstr>
      <vt:lpstr>補救教學的機制</vt:lpstr>
      <vt:lpstr>補救教學的測驗和結案</vt:lpstr>
      <vt:lpstr>補救教學的督導指標</vt:lpstr>
      <vt:lpstr>107年5月起</vt:lpstr>
      <vt:lpstr>補救教學的 教學規畫與紀錄</vt:lpstr>
      <vt:lpstr>特定學生測驗報告統計表</vt:lpstr>
      <vt:lpstr>進行教學規劃</vt:lpstr>
      <vt:lpstr>教學目標–未通過基本學習內容</vt:lpstr>
      <vt:lpstr>銜接現階段的學習內容(學期中)</vt:lpstr>
      <vt:lpstr>教學計畫日誌(寒暑假)</vt:lpstr>
      <vt:lpstr>數學科補救教學 的實務策略一 (同時補救多個學生)</vt:lpstr>
      <vt:lpstr>特定學生測驗報告統計表</vt:lpstr>
      <vt:lpstr>施測後回饋訊息</vt:lpstr>
      <vt:lpstr>對應試題之學習教材</vt:lpstr>
      <vt:lpstr>教材－豐富的教學資源</vt:lpstr>
      <vt:lpstr>對應「基本學習內容」的教材</vt:lpstr>
      <vt:lpstr>對應「基本學習內容」的教材</vt:lpstr>
      <vt:lpstr>對應「基本學習內容」的教材</vt:lpstr>
      <vt:lpstr>數學科補救教學 的實務策略二 (針對單一學生)</vt:lpstr>
      <vt:lpstr>對應「未通過題目」的教材</vt:lpstr>
      <vt:lpstr>國語科補救教學 的實務策略</vt:lpstr>
      <vt:lpstr>轉化「測驗試題」為教材</vt:lpstr>
      <vt:lpstr>轉化「測驗試題」為教材</vt:lpstr>
      <vt:lpstr>施測後回饋訊息－提供教學建議</vt:lpstr>
      <vt:lpstr>PowerPoint 簡報</vt:lpstr>
      <vt:lpstr>PowerPoint 簡報</vt:lpstr>
      <vt:lpstr>國語科補救教學策略</vt:lpstr>
      <vt:lpstr>英語科補救教學 的實務策略</vt:lpstr>
      <vt:lpstr>基本學習內容－了解目標基準</vt:lpstr>
      <vt:lpstr>基本學習內容－了解目標基準</vt:lpstr>
      <vt:lpstr>應用教學資源的英語教材</vt:lpstr>
      <vt:lpstr>PowerPoint 簡報</vt:lpstr>
      <vt:lpstr>PowerPoint 簡報</vt:lpstr>
      <vt:lpstr>在學校的執行落實 把每一個孩子帶上來</vt:lpstr>
      <vt:lpstr>把每一個孩子帶上來</vt:lpstr>
      <vt:lpstr>凡走過必留下痕跡</vt:lpstr>
      <vt:lpstr>班級補救教學追蹤輔導一覽表</vt:lpstr>
      <vt:lpstr>補救教學班進步檢核一覽表</vt:lpstr>
      <vt:lpstr>學生測驗報告統計表</vt:lpstr>
      <vt:lpstr>數學科教學計畫</vt:lpstr>
      <vt:lpstr>基本學習內容教材</vt:lpstr>
      <vt:lpstr>科技化評量系統 其它資源應用</vt:lpstr>
      <vt:lpstr>低於猜測分數的處理</vt:lpstr>
      <vt:lpstr>下修測驗—找到補救起點</vt:lpstr>
      <vt:lpstr>依學生診斷報告進行課程規劃 （全年級統計）</vt:lpstr>
      <vt:lpstr>學生測驗歷程－個人歷次紀錄</vt:lpstr>
      <vt:lpstr>不放棄每一個孩子 今日及時的提攜 成就孩子更美好的未來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補救教學課程與實施方式</dc:title>
  <dc:creator>補救教學資源中心湳雅國小</dc:creator>
  <cp:lastModifiedBy>張麗君</cp:lastModifiedBy>
  <cp:revision>194</cp:revision>
  <cp:lastPrinted>2018-03-02T14:12:32Z</cp:lastPrinted>
  <dcterms:created xsi:type="dcterms:W3CDTF">2017-05-07T04:29:23Z</dcterms:created>
  <dcterms:modified xsi:type="dcterms:W3CDTF">2019-04-24T23:28:48Z</dcterms:modified>
</cp:coreProperties>
</file>