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259D0-9C7F-4482-8EDF-B8976C726643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02B2B-F51D-417C-BB15-8BA6502F81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1428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259D0-9C7F-4482-8EDF-B8976C726643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02B2B-F51D-417C-BB15-8BA6502F81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4740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259D0-9C7F-4482-8EDF-B8976C726643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02B2B-F51D-417C-BB15-8BA6502F81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1115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259D0-9C7F-4482-8EDF-B8976C726643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02B2B-F51D-417C-BB15-8BA6502F81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17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259D0-9C7F-4482-8EDF-B8976C726643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02B2B-F51D-417C-BB15-8BA6502F81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969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259D0-9C7F-4482-8EDF-B8976C726643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02B2B-F51D-417C-BB15-8BA6502F81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2478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259D0-9C7F-4482-8EDF-B8976C726643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02B2B-F51D-417C-BB15-8BA6502F81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0161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259D0-9C7F-4482-8EDF-B8976C726643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02B2B-F51D-417C-BB15-8BA6502F81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100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259D0-9C7F-4482-8EDF-B8976C726643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02B2B-F51D-417C-BB15-8BA6502F81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7002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259D0-9C7F-4482-8EDF-B8976C726643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02B2B-F51D-417C-BB15-8BA6502F81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31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259D0-9C7F-4482-8EDF-B8976C726643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02B2B-F51D-417C-BB15-8BA6502F81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809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259D0-9C7F-4482-8EDF-B8976C726643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02B2B-F51D-417C-BB15-8BA6502F81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5073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0"/>
            <a:ext cx="9180512" cy="6885384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827584" y="1412776"/>
            <a:ext cx="7200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學年度</a:t>
            </a:r>
            <a:endParaRPr lang="zh-TW" alt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35024" y="2852936"/>
            <a:ext cx="72008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家庭教育計畫</a:t>
            </a:r>
          </a:p>
        </p:txBody>
      </p:sp>
    </p:spTree>
    <p:extLst>
      <p:ext uri="{BB962C8B-B14F-4D97-AF65-F5344CB8AC3E}">
        <p14:creationId xmlns:p14="http://schemas.microsoft.com/office/powerpoint/2010/main" val="681070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56"/>
            <a:ext cx="9144000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11560" y="188639"/>
            <a:ext cx="475252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3600" b="1" dirty="0" smtClean="0">
                <a:ln w="17780" cmpd="sng">
                  <a:noFill/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3600" b="1" dirty="0" smtClean="0">
                <a:ln w="17780" cmpd="sng">
                  <a:noFill/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3600" b="1" dirty="0" smtClean="0">
                <a:ln w="17780" cmpd="sng">
                  <a:noFill/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學年度</a:t>
            </a:r>
            <a:endParaRPr lang="zh-TW" altLang="en-US" sz="3600" b="1" dirty="0">
              <a:ln w="17780" cmpd="sng">
                <a:noFill/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15616" y="818995"/>
            <a:ext cx="583264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家庭教育活動</a:t>
            </a:r>
            <a:r>
              <a:rPr lang="en-US" altLang="zh-TW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-1</a:t>
            </a:r>
            <a:endParaRPr lang="zh-TW" altLang="en-US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482235"/>
              </p:ext>
            </p:extLst>
          </p:nvPr>
        </p:nvGraphicFramePr>
        <p:xfrm>
          <a:off x="994415" y="1988840"/>
          <a:ext cx="7200801" cy="4089279"/>
        </p:xfrm>
        <a:graphic>
          <a:graphicData uri="http://schemas.openxmlformats.org/drawingml/2006/table">
            <a:tbl>
              <a:tblPr firstRow="1" firstCol="1" bandRow="1"/>
              <a:tblGrid>
                <a:gridCol w="864096"/>
                <a:gridCol w="3396185"/>
                <a:gridCol w="2940520"/>
              </a:tblGrid>
              <a:tr h="504056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TW" sz="2800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項次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  </a:t>
                      </a:r>
                      <a:endParaRPr lang="en-US" altLang="zh-TW" sz="2800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     </a:t>
                      </a:r>
                      <a:r>
                        <a:rPr 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活動名稱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TW" sz="2800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     </a:t>
                      </a:r>
                      <a:r>
                        <a:rPr 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時間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53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1</a:t>
                      </a:r>
                      <a:endParaRPr lang="zh-TW" sz="28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家庭教育推行委員會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10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8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.08-10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9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.06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94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2</a:t>
                      </a:r>
                      <a:endParaRPr lang="zh-TW" sz="28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祖父母節活動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10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8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.08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13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3</a:t>
                      </a:r>
                      <a:endParaRPr lang="zh-TW" sz="28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親師座談會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10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8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.09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24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4</a:t>
                      </a:r>
                      <a:endParaRPr lang="zh-TW" sz="28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防災演練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10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8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.09-108.02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28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5</a:t>
                      </a:r>
                      <a:endParaRPr lang="zh-TW" sz="28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敬老宣導</a:t>
                      </a:r>
                      <a:r>
                        <a:rPr lang="en-US" sz="2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-</a:t>
                      </a:r>
                      <a:r>
                        <a:rPr lang="zh-TW" sz="2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老化體驗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10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8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.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1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0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6</a:t>
                      </a:r>
                      <a:endParaRPr lang="zh-TW" sz="28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校慶親子教育活動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108.11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309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56"/>
            <a:ext cx="9144000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97840" y="398984"/>
            <a:ext cx="475252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3600" b="1" dirty="0" smtClean="0">
                <a:ln w="17780" cmpd="sng">
                  <a:noFill/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3600" b="1" dirty="0" smtClean="0">
                <a:ln w="17780" cmpd="sng">
                  <a:noFill/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3600" b="1" dirty="0" smtClean="0">
                <a:ln w="17780" cmpd="sng">
                  <a:noFill/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學年度</a:t>
            </a:r>
            <a:endParaRPr lang="zh-TW" altLang="en-US" sz="3600" b="1" dirty="0">
              <a:ln w="17780" cmpd="sng">
                <a:noFill/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26440" y="1268760"/>
            <a:ext cx="583264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家庭教育活動</a:t>
            </a:r>
            <a:r>
              <a:rPr lang="en-US" altLang="zh-TW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-2</a:t>
            </a:r>
            <a:endParaRPr lang="zh-TW" alt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394577"/>
              </p:ext>
            </p:extLst>
          </p:nvPr>
        </p:nvGraphicFramePr>
        <p:xfrm>
          <a:off x="971599" y="2564904"/>
          <a:ext cx="7200801" cy="3306558"/>
        </p:xfrm>
        <a:graphic>
          <a:graphicData uri="http://schemas.openxmlformats.org/drawingml/2006/table">
            <a:tbl>
              <a:tblPr firstRow="1" firstCol="1" bandRow="1"/>
              <a:tblGrid>
                <a:gridCol w="864096"/>
                <a:gridCol w="3396185"/>
                <a:gridCol w="2940520"/>
              </a:tblGrid>
              <a:tr h="512427">
                <a:tc>
                  <a:txBody>
                    <a:bodyPr/>
                    <a:lstStyle/>
                    <a:p>
                      <a:pPr>
                        <a:lnSpc>
                          <a:spcPts val="2700"/>
                        </a:lnSpc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項次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7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    </a:t>
                      </a:r>
                      <a:r>
                        <a:rPr 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活動名稱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7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    </a:t>
                      </a:r>
                      <a:r>
                        <a:rPr 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時間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883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7</a:t>
                      </a:r>
                      <a:endParaRPr lang="zh-TW" sz="2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Times New Roman"/>
                          <a:ea typeface="標楷體"/>
                          <a:cs typeface="新細明體"/>
                        </a:rPr>
                        <a:t>靖園學藝競賽</a:t>
                      </a:r>
                      <a:endParaRPr lang="zh-TW" sz="2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10</a:t>
                      </a:r>
                      <a:r>
                        <a:rPr lang="en-US" altLang="zh-TW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8</a:t>
                      </a:r>
                      <a:r>
                        <a:rPr lang="en-US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.11</a:t>
                      </a:r>
                      <a:endParaRPr lang="zh-TW" sz="2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8</a:t>
                      </a:r>
                      <a:endParaRPr lang="zh-TW" sz="28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Times New Roman"/>
                          <a:ea typeface="標楷體"/>
                          <a:cs typeface="新細明體"/>
                        </a:rPr>
                        <a:t>靖園美術季</a:t>
                      </a:r>
                      <a:endParaRPr lang="zh-TW" sz="2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10</a:t>
                      </a:r>
                      <a:r>
                        <a:rPr lang="en-US" altLang="zh-TW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9</a:t>
                      </a:r>
                      <a:r>
                        <a:rPr lang="en-US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.01-10</a:t>
                      </a:r>
                      <a:r>
                        <a:rPr lang="en-US" altLang="zh-TW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9</a:t>
                      </a:r>
                      <a:r>
                        <a:rPr lang="en-US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.03</a:t>
                      </a:r>
                      <a:endParaRPr lang="zh-TW" sz="2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9</a:t>
                      </a:r>
                      <a:endParaRPr lang="zh-TW" sz="28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Times New Roman"/>
                          <a:ea typeface="標楷體"/>
                          <a:cs typeface="新細明體"/>
                        </a:rPr>
                        <a:t>經典教育</a:t>
                      </a:r>
                      <a:endParaRPr lang="zh-TW" sz="2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10</a:t>
                      </a:r>
                      <a:r>
                        <a:rPr lang="en-US" altLang="zh-TW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8</a:t>
                      </a:r>
                      <a:r>
                        <a:rPr lang="en-US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.08-10</a:t>
                      </a:r>
                      <a:r>
                        <a:rPr lang="en-US" altLang="zh-TW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9</a:t>
                      </a:r>
                      <a:r>
                        <a:rPr lang="en-US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.06</a:t>
                      </a:r>
                      <a:endParaRPr lang="zh-TW" sz="2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50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10</a:t>
                      </a:r>
                      <a:endParaRPr lang="zh-TW" sz="2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Times New Roman"/>
                          <a:ea typeface="標楷體"/>
                          <a:cs typeface="新細明體"/>
                        </a:rPr>
                        <a:t>家長會長盃才藝競賽暨成果發表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10</a:t>
                      </a:r>
                      <a:r>
                        <a:rPr lang="en-US" altLang="zh-TW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9</a:t>
                      </a:r>
                      <a:r>
                        <a:rPr lang="en-US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.03-10</a:t>
                      </a:r>
                      <a:r>
                        <a:rPr lang="en-US" altLang="zh-TW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9</a:t>
                      </a:r>
                      <a:r>
                        <a:rPr lang="en-US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.04</a:t>
                      </a:r>
                      <a:endParaRPr lang="zh-TW" sz="2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73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11</a:t>
                      </a:r>
                      <a:endParaRPr lang="zh-TW" sz="28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kern="0">
                          <a:effectLst/>
                          <a:latin typeface="Times New Roman"/>
                          <a:ea typeface="標楷體"/>
                          <a:cs typeface="新細明體"/>
                        </a:rPr>
                        <a:t>親職教育講座</a:t>
                      </a:r>
                      <a:endParaRPr lang="zh-TW" sz="28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10</a:t>
                      </a:r>
                      <a:r>
                        <a:rPr lang="en-US" altLang="zh-TW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8</a:t>
                      </a:r>
                      <a:r>
                        <a:rPr lang="en-US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.08-10</a:t>
                      </a:r>
                      <a:r>
                        <a:rPr lang="en-US" altLang="zh-TW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9</a:t>
                      </a:r>
                      <a:r>
                        <a:rPr lang="en-US" sz="2800" kern="0" dirty="0" smtClean="0">
                          <a:effectLst/>
                          <a:latin typeface="標楷體"/>
                          <a:ea typeface="新細明體"/>
                          <a:cs typeface="新細明體"/>
                        </a:rPr>
                        <a:t>.04</a:t>
                      </a:r>
                      <a:endParaRPr lang="zh-TW" sz="2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39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850" y="14912"/>
            <a:ext cx="9144986" cy="6855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33192" y="248112"/>
            <a:ext cx="475252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3600" b="1" dirty="0" smtClean="0">
                <a:ln w="17780" cmpd="sng">
                  <a:noFill/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3600" b="1" dirty="0" smtClean="0">
                <a:ln w="17780" cmpd="sng">
                  <a:noFill/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3600" b="1" dirty="0" smtClean="0">
                <a:ln w="17780" cmpd="sng">
                  <a:noFill/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學年度</a:t>
            </a:r>
            <a:endParaRPr lang="zh-TW" altLang="en-US" sz="3600" b="1" dirty="0">
              <a:ln w="17780" cmpd="sng">
                <a:noFill/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55576" y="908720"/>
            <a:ext cx="583264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家庭教育活動</a:t>
            </a:r>
            <a:r>
              <a:rPr lang="en-US" altLang="zh-TW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-3</a:t>
            </a:r>
            <a:endParaRPr lang="zh-TW" alt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097472"/>
              </p:ext>
            </p:extLst>
          </p:nvPr>
        </p:nvGraphicFramePr>
        <p:xfrm>
          <a:off x="971600" y="2060848"/>
          <a:ext cx="7200802" cy="3653320"/>
        </p:xfrm>
        <a:graphic>
          <a:graphicData uri="http://schemas.openxmlformats.org/drawingml/2006/table">
            <a:tbl>
              <a:tblPr firstRow="1" firstCol="1" bandRow="1"/>
              <a:tblGrid>
                <a:gridCol w="864096"/>
                <a:gridCol w="3744416"/>
                <a:gridCol w="2592290"/>
              </a:tblGrid>
              <a:tr h="566562">
                <a:tc>
                  <a:txBody>
                    <a:bodyPr/>
                    <a:lstStyle/>
                    <a:p>
                      <a:pPr>
                        <a:lnSpc>
                          <a:spcPts val="2700"/>
                        </a:lnSpc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項次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7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    </a:t>
                      </a:r>
                      <a:r>
                        <a:rPr 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活動名稱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7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   </a:t>
                      </a:r>
                      <a:r>
                        <a:rPr 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時間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48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1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2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2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慈孝家庭月</a:t>
                      </a:r>
                      <a:r>
                        <a:rPr lang="en-US" sz="22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-</a:t>
                      </a:r>
                      <a:r>
                        <a:rPr lang="zh-TW" sz="22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母親節慶祝活動</a:t>
                      </a:r>
                      <a:endParaRPr lang="zh-TW" sz="2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10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9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.05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25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1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3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家庭訪問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10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8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.9-10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9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.06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25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1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4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親子共讀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10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8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.09-10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9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.06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70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1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5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家庭教育共讀書箱閱讀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10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8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.9-10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9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.06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1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6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個案研討會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10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8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.09-10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9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.06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393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900" y="-1424"/>
            <a:ext cx="9182100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35496" y="260648"/>
            <a:ext cx="475252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3600" b="1" dirty="0" smtClean="0">
                <a:ln w="17780" cmpd="sng">
                  <a:noFill/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3600" b="1" dirty="0" smtClean="0">
                <a:ln w="17780" cmpd="sng">
                  <a:noFill/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3600" b="1" dirty="0" smtClean="0">
                <a:ln w="17780" cmpd="sng">
                  <a:noFill/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學年度</a:t>
            </a:r>
            <a:endParaRPr lang="zh-TW" altLang="en-US" sz="3600" b="1" dirty="0">
              <a:ln w="17780" cmpd="sng">
                <a:noFill/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02408" y="980728"/>
            <a:ext cx="583264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家庭教育活動</a:t>
            </a:r>
            <a:r>
              <a:rPr lang="en-US" altLang="zh-TW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-4</a:t>
            </a:r>
            <a:endParaRPr lang="zh-TW" alt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014813"/>
              </p:ext>
            </p:extLst>
          </p:nvPr>
        </p:nvGraphicFramePr>
        <p:xfrm>
          <a:off x="1026145" y="2276872"/>
          <a:ext cx="7200801" cy="3449521"/>
        </p:xfrm>
        <a:graphic>
          <a:graphicData uri="http://schemas.openxmlformats.org/drawingml/2006/table">
            <a:tbl>
              <a:tblPr firstRow="1" firstCol="1" bandRow="1"/>
              <a:tblGrid>
                <a:gridCol w="864096"/>
                <a:gridCol w="3396185"/>
                <a:gridCol w="2940520"/>
              </a:tblGrid>
              <a:tr h="576064"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altLang="zh-TW" sz="1000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/>
                      </a:endParaRPr>
                    </a:p>
                    <a:p>
                      <a:pPr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項次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  </a:t>
                      </a:r>
                      <a:endParaRPr lang="en-US" altLang="zh-TW" sz="2800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/>
                      </a:endParaRPr>
                    </a:p>
                    <a:p>
                      <a:pPr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    </a:t>
                      </a:r>
                      <a:r>
                        <a:rPr 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活動名稱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altLang="zh-TW" sz="2800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/>
                      </a:endParaRPr>
                    </a:p>
                    <a:p>
                      <a:pPr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     </a:t>
                      </a:r>
                      <a:r>
                        <a:rPr 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時間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27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1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7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家庭教育課程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10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8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.09~10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9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.06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10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18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家庭教育融入品德故事</a:t>
                      </a:r>
                      <a:endParaRPr lang="zh-TW" sz="2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10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8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.09~10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9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.06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10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19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愛物惜福</a:t>
                      </a:r>
                      <a:r>
                        <a:rPr lang="en-US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-</a:t>
                      </a: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二手校服回收與轉贈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不定期</a:t>
                      </a:r>
                      <a:endParaRPr lang="zh-TW" altLang="zh-TW" sz="28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19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20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sz="25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家暴暨性侵害防治宣導</a:t>
                      </a:r>
                      <a:endParaRPr lang="zh-TW" sz="25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10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8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.09~10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9</a:t>
                      </a: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.06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76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2</a:t>
                      </a:r>
                      <a:r>
                        <a:rPr lang="en-US" altLang="zh-TW" sz="2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1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提供親職相關資訊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不定期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554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</TotalTime>
  <Words>206</Words>
  <Application>Microsoft Office PowerPoint</Application>
  <PresentationFormat>如螢幕大小 (4:3)</PresentationFormat>
  <Paragraphs>91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賴素女</dc:creator>
  <cp:lastModifiedBy>賴素女</cp:lastModifiedBy>
  <cp:revision>11</cp:revision>
  <dcterms:created xsi:type="dcterms:W3CDTF">2018-09-05T01:03:54Z</dcterms:created>
  <dcterms:modified xsi:type="dcterms:W3CDTF">2019-09-04T01:32:47Z</dcterms:modified>
</cp:coreProperties>
</file>